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0" r:id="rId2"/>
    <p:sldMasterId id="2147483712" r:id="rId3"/>
    <p:sldMasterId id="2147483716" r:id="rId4"/>
    <p:sldMasterId id="2147483700" r:id="rId5"/>
  </p:sldMasterIdLst>
  <p:notesMasterIdLst>
    <p:notesMasterId r:id="rId32"/>
  </p:notesMasterIdLst>
  <p:handoutMasterIdLst>
    <p:handoutMasterId r:id="rId33"/>
  </p:handoutMasterIdLst>
  <p:sldIdLst>
    <p:sldId id="256" r:id="rId6"/>
    <p:sldId id="1389" r:id="rId7"/>
    <p:sldId id="868" r:id="rId8"/>
    <p:sldId id="1369" r:id="rId9"/>
    <p:sldId id="1392" r:id="rId10"/>
    <p:sldId id="1393" r:id="rId11"/>
    <p:sldId id="1396" r:id="rId12"/>
    <p:sldId id="678" r:id="rId13"/>
    <p:sldId id="1394" r:id="rId14"/>
    <p:sldId id="1391" r:id="rId15"/>
    <p:sldId id="1390" r:id="rId16"/>
    <p:sldId id="679" r:id="rId17"/>
    <p:sldId id="927" r:id="rId18"/>
    <p:sldId id="1333" r:id="rId19"/>
    <p:sldId id="1395" r:id="rId20"/>
    <p:sldId id="1331" r:id="rId21"/>
    <p:sldId id="1334" r:id="rId22"/>
    <p:sldId id="1371" r:id="rId23"/>
    <p:sldId id="938" r:id="rId24"/>
    <p:sldId id="1397" r:id="rId25"/>
    <p:sldId id="1372" r:id="rId26"/>
    <p:sldId id="776" r:id="rId27"/>
    <p:sldId id="778" r:id="rId28"/>
    <p:sldId id="862" r:id="rId29"/>
    <p:sldId id="865" r:id="rId30"/>
    <p:sldId id="1398" r:id="rId31"/>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Gotham Book" charset="0"/>
        <a:ea typeface="ＭＳ Ｐゴシック" charset="0"/>
        <a:cs typeface="ＭＳ Ｐゴシック" charset="0"/>
      </a:defRPr>
    </a:lvl5pPr>
    <a:lvl6pPr marL="2286000" algn="l" defTabSz="457200" rtl="0" eaLnBrk="1" latinLnBrk="0" hangingPunct="1">
      <a:defRPr sz="2400" kern="1200">
        <a:solidFill>
          <a:schemeClr val="tx1"/>
        </a:solidFill>
        <a:latin typeface="Gotham Book" charset="0"/>
        <a:ea typeface="ＭＳ Ｐゴシック" charset="0"/>
        <a:cs typeface="ＭＳ Ｐゴシック" charset="0"/>
      </a:defRPr>
    </a:lvl6pPr>
    <a:lvl7pPr marL="2743200" algn="l" defTabSz="457200" rtl="0" eaLnBrk="1" latinLnBrk="0" hangingPunct="1">
      <a:defRPr sz="2400" kern="1200">
        <a:solidFill>
          <a:schemeClr val="tx1"/>
        </a:solidFill>
        <a:latin typeface="Gotham Book" charset="0"/>
        <a:ea typeface="ＭＳ Ｐゴシック" charset="0"/>
        <a:cs typeface="ＭＳ Ｐゴシック" charset="0"/>
      </a:defRPr>
    </a:lvl7pPr>
    <a:lvl8pPr marL="3200400" algn="l" defTabSz="457200" rtl="0" eaLnBrk="1" latinLnBrk="0" hangingPunct="1">
      <a:defRPr sz="2400" kern="1200">
        <a:solidFill>
          <a:schemeClr val="tx1"/>
        </a:solidFill>
        <a:latin typeface="Gotham Book" charset="0"/>
        <a:ea typeface="ＭＳ Ｐゴシック" charset="0"/>
        <a:cs typeface="ＭＳ Ｐゴシック" charset="0"/>
      </a:defRPr>
    </a:lvl8pPr>
    <a:lvl9pPr marL="3657600" algn="l" defTabSz="457200" rtl="0" eaLnBrk="1" latinLnBrk="0" hangingPunct="1">
      <a:defRPr sz="2400" kern="1200">
        <a:solidFill>
          <a:schemeClr val="tx1"/>
        </a:solidFill>
        <a:latin typeface="Gotham Book"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Aragon" initials="DA" lastIdx="1" clrIdx="0"/>
  <p:cmAuthor id="2" name="David Aragon" initials="DA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99E3F"/>
    <a:srgbClr val="5C4F47"/>
    <a:srgbClr val="4C3C2E"/>
    <a:srgbClr val="FFC320"/>
    <a:srgbClr val="AF4361"/>
    <a:srgbClr val="AF4461"/>
    <a:srgbClr val="48372A"/>
    <a:srgbClr val="923751"/>
    <a:srgbClr val="E77631"/>
    <a:srgbClr val="FBC0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6"/>
    <p:restoredTop sz="91293"/>
  </p:normalViewPr>
  <p:slideViewPr>
    <p:cSldViewPr snapToGrid="0" snapToObjects="1" showGuides="1">
      <p:cViewPr varScale="1">
        <p:scale>
          <a:sx n="155" d="100"/>
          <a:sy n="155" d="100"/>
        </p:scale>
        <p:origin x="432" y="184"/>
      </p:cViewPr>
      <p:guideLst/>
    </p:cSldViewPr>
  </p:slideViewPr>
  <p:notesTextViewPr>
    <p:cViewPr>
      <p:scale>
        <a:sx n="100" d="100"/>
        <a:sy n="100" d="100"/>
      </p:scale>
      <p:origin x="0" y="0"/>
    </p:cViewPr>
  </p:notesTextViewPr>
  <p:sorterViewPr>
    <p:cViewPr>
      <p:scale>
        <a:sx n="162" d="100"/>
        <a:sy n="162" d="100"/>
      </p:scale>
      <p:origin x="0" y="0"/>
    </p:cViewPr>
  </p:sorterViewPr>
  <p:notesViewPr>
    <p:cSldViewPr snapToGrid="0" snapToObjects="1">
      <p:cViewPr varScale="1">
        <p:scale>
          <a:sx n="83" d="100"/>
          <a:sy n="83" d="100"/>
        </p:scale>
        <p:origin x="266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DD382-27D0-AC4F-914E-3961D9639513}" type="slidenum">
              <a:rPr lang="en-US" smtClean="0"/>
              <a:t>‹#›</a:t>
            </a:fld>
            <a:endParaRPr lang="en-US"/>
          </a:p>
        </p:txBody>
      </p:sp>
    </p:spTree>
    <p:extLst>
      <p:ext uri="{BB962C8B-B14F-4D97-AF65-F5344CB8AC3E}">
        <p14:creationId xmlns:p14="http://schemas.microsoft.com/office/powerpoint/2010/main" val="66286303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08072-7C62-3545-A65B-8FFA665A062F}" type="slidenum">
              <a:rPr lang="en-US" smtClean="0"/>
              <a:t>‹#›</a:t>
            </a:fld>
            <a:endParaRPr lang="en-US"/>
          </a:p>
        </p:txBody>
      </p:sp>
    </p:spTree>
    <p:extLst>
      <p:ext uri="{BB962C8B-B14F-4D97-AF65-F5344CB8AC3E}">
        <p14:creationId xmlns:p14="http://schemas.microsoft.com/office/powerpoint/2010/main" val="125755266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ildturkeybourbon.com/about/eddie-russell-bio/"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ildturkeybourbon.com/about/bourbon101/#c_02" TargetMode="External"/><Relationship Id="rId4" Type="http://schemas.openxmlformats.org/officeDocument/2006/relationships/hyperlink" Target="http://wildturkeybourbon.com/about/jimmy-russell-bio/"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ildturkeybourbon.com/about/eddie-russell-bio/"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ildturkeybourbon.com/about/bourbon101/#c_02" TargetMode="External"/><Relationship Id="rId4" Type="http://schemas.openxmlformats.org/officeDocument/2006/relationships/hyperlink" Target="http://wildturkeybourbon.com/about/jimmy-russell-bi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ildturkeybourbon.com/about/eddie-russell-bio/"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ildturkeybourbon.com/about/bourbon101/#c_02" TargetMode="External"/><Relationship Id="rId4" Type="http://schemas.openxmlformats.org/officeDocument/2006/relationships/hyperlink" Target="http://wildturkeybourbon.com/about/jimmy-russell-bio/"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ildturkeybourbon.com/about/eddie-russell-bio/"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ildturkeybourbon.com/about/bourbon101/#c_02" TargetMode="External"/><Relationship Id="rId4" Type="http://schemas.openxmlformats.org/officeDocument/2006/relationships/hyperlink" Target="http://wildturkeybourbon.com/about/jimmy-russell-bio/"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ildturkeybourbon.com/about/eddie-russell-bio/"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ildturkeybourbon.com/about/bourbon101/#c_02" TargetMode="External"/><Relationship Id="rId4" Type="http://schemas.openxmlformats.org/officeDocument/2006/relationships/hyperlink" Target="http://wildturkeybourbon.com/about/jimmy-russell-bio/"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ildturkeybourbon.com/about/eddie-russell-bio/"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ildturkeybourbon.com/about/bourbon101/#c_02" TargetMode="External"/><Relationship Id="rId4" Type="http://schemas.openxmlformats.org/officeDocument/2006/relationships/hyperlink" Target="http://wildturkeybourbon.com/about/jimmy-russell-bi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ildturkeybourbon.com/about/eddie-russell-bio/"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ildturkeybourbon.com/about/bourbon101/#c_02" TargetMode="External"/><Relationship Id="rId4" Type="http://schemas.openxmlformats.org/officeDocument/2006/relationships/hyperlink" Target="http://wildturkeybourbon.com/about/jimmy-russell-bio/"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08072-7C62-3545-A65B-8FFA665A062F}" type="slidenum">
              <a:rPr lang="en-US" smtClean="0"/>
              <a:t>1</a:t>
            </a:fld>
            <a:endParaRPr lang="en-US"/>
          </a:p>
        </p:txBody>
      </p:sp>
    </p:spTree>
    <p:extLst>
      <p:ext uri="{BB962C8B-B14F-4D97-AF65-F5344CB8AC3E}">
        <p14:creationId xmlns:p14="http://schemas.microsoft.com/office/powerpoint/2010/main" val="110320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ctr"/>
            <a:r>
              <a:rPr lang="en-US" sz="1200" b="0" i="0" kern="1200" dirty="0">
                <a:solidFill>
                  <a:schemeClr val="tx1"/>
                </a:solidFill>
                <a:effectLst/>
                <a:latin typeface="+mn-lt"/>
                <a:ea typeface="+mn-ea"/>
                <a:cs typeface="+mn-cs"/>
              </a:rPr>
              <a:t>Our master distillers have stayed true to a tradition from before Prohibition.</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Turkey’s very own Jimmy Russell is the longest-tenured active master distiller in the world. For over 60 years, he’s preserved a tradition that dates back generations. The ultimate craftsman and true ambassador for America’s native spirit, he’s even known as the Buddha of Bourbon by some. His legendary status is no surprise, considering that he’s never wavered on quality. And while he claims he’s just “Plain old Jimmy from Kentucky,” within the community of bourbon makers, he’s often called one more thing: “The Master Distiller’s Master Distiller.”</a:t>
            </a:r>
          </a:p>
          <a:p>
            <a:r>
              <a:rPr lang="en-US" sz="1200" b="0" i="0" u="none" strike="noStrike" kern="1200" dirty="0">
                <a:solidFill>
                  <a:schemeClr val="tx1"/>
                </a:solidFill>
                <a:effectLst/>
                <a:latin typeface="+mn-lt"/>
                <a:ea typeface="+mn-ea"/>
                <a:cs typeface="+mn-cs"/>
                <a:hlinkClick r:id="rId4"/>
              </a:rPr>
              <a:t>READ BIO</a:t>
            </a:r>
            <a:r>
              <a:rPr lang="en-US" sz="1200" b="0" i="0" u="none" strike="noStrike" kern="1200" dirty="0">
                <a:solidFill>
                  <a:schemeClr val="tx1"/>
                </a:solidFill>
                <a:effectLst/>
                <a:latin typeface="+mn-lt"/>
                <a:ea typeface="+mn-ea"/>
                <a:cs typeface="+mn-cs"/>
              </a:rPr>
              <a:t>WATCH THE VIDEO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whiskey is only as good as your ingredients. That’s why our water comes from the Kentucky River and is naturally filtered through limestone, removing iron and other impurities. Plus we’re still using our original yeast strain – proprietary to Wild Turkey – which has informed our bourbon’s signature flavor for over 60 years. And you’ll never find a genetically modified grain in our bourbon. Because non-GMO, natural, and authentic is just Jimmy Russell’s way.</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Not everyone makes a big deal about char – the burn inside American White Oak barrels used to age bourbon. But only a No. 4 “alligator” char, the deepest available, can produce our bourbon’s signature amber color and bold flavor. Others might be content with a No. 1, 2 or 3 char; but it’s something we can never compromise. And, we use No. 4 char across all or our bourbons, giving each one our distinctive and rich flavor.</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Take a look back through the Wild Turkey Timeline and see how we got to where we are today.</a:t>
            </a:r>
          </a:p>
          <a:p>
            <a:r>
              <a:rPr lang="en-US" sz="1200" b="0" i="0" kern="1200" dirty="0">
                <a:solidFill>
                  <a:schemeClr val="tx1"/>
                </a:solidFill>
                <a:effectLst/>
                <a:latin typeface="+mn-lt"/>
                <a:ea typeface="+mn-ea"/>
                <a:cs typeface="+mn-cs"/>
              </a:rPr>
              <a:t>Austin Nichols starts selling wine and spirits as a wholesale grocer. The business he starts would later own Wild Turkey.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open their family distillery on Wild Turkey Hill in Lawrenceburg, Kentucky.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bourbon represents Kentucky at the World’s Fair in Chicago, Illinois.</a:t>
            </a:r>
          </a:p>
          <a:p>
            <a:r>
              <a:rPr lang="en-US" sz="1200" b="0" i="0" kern="1200" dirty="0">
                <a:solidFill>
                  <a:schemeClr val="tx1"/>
                </a:solidFill>
                <a:effectLst/>
                <a:latin typeface="+mn-lt"/>
                <a:ea typeface="+mn-ea"/>
                <a:cs typeface="+mn-cs"/>
              </a:rPr>
              <a:t>Wild Turkey Bourbon gets its name after a distillery executive shares his bourbon with friends on an annual hunting trip — of course, they were after wild turkey.</a:t>
            </a:r>
          </a:p>
          <a:p>
            <a:r>
              <a:rPr lang="en-US" sz="1200" b="0" i="0" kern="1200" dirty="0">
                <a:solidFill>
                  <a:schemeClr val="tx1"/>
                </a:solidFill>
                <a:effectLst/>
                <a:latin typeface="+mn-lt"/>
                <a:ea typeface="+mn-ea"/>
                <a:cs typeface="+mn-cs"/>
              </a:rPr>
              <a:t>Master Distiller Jimmy Russell joins Wild Turkey. He’s the third in a line of distillers and learned his craft from Wild Turkey’s second master distiller, Bill Hughes, and Ernest W.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son of the original distiller.</a:t>
            </a:r>
          </a:p>
          <a:p>
            <a:r>
              <a:rPr lang="en-US" sz="1200" b="0" i="0" kern="1200" dirty="0">
                <a:solidFill>
                  <a:schemeClr val="tx1"/>
                </a:solidFill>
                <a:effectLst/>
                <a:latin typeface="+mn-lt"/>
                <a:ea typeface="+mn-ea"/>
                <a:cs typeface="+mn-cs"/>
              </a:rPr>
              <a:t>Wild Turkey introduces the world’s first bourbon liqueur as a way to attract even more people into the bourbon world, which eventually led to the creation of Wild Turkey’s American Honey.</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Krupnikas</a:t>
            </a:r>
            <a:r>
              <a:rPr lang="en-US" sz="1200" b="0" i="0" kern="1200" dirty="0">
                <a:solidFill>
                  <a:schemeClr val="tx1"/>
                </a:solidFill>
                <a:effectLst/>
                <a:latin typeface="+mn-lt"/>
                <a:ea typeface="+mn-ea"/>
                <a:cs typeface="+mn-cs"/>
              </a:rPr>
              <a:t> was created in 1593 by Benedictine Monks in the abbey of </a:t>
            </a:r>
            <a:r>
              <a:rPr lang="en-US" sz="1200" b="0" i="0" kern="1200" dirty="0" err="1">
                <a:solidFill>
                  <a:schemeClr val="tx1"/>
                </a:solidFill>
                <a:effectLst/>
                <a:latin typeface="+mn-lt"/>
                <a:ea typeface="+mn-ea"/>
                <a:cs typeface="+mn-cs"/>
              </a:rPr>
              <a:t>Niaśviž</a:t>
            </a:r>
            <a:r>
              <a:rPr lang="en-US" sz="1200" b="0" i="0" kern="1200" dirty="0">
                <a:solidFill>
                  <a:schemeClr val="tx1"/>
                </a:solidFill>
                <a:effectLst/>
                <a:latin typeface="+mn-lt"/>
                <a:ea typeface="+mn-ea"/>
                <a:cs typeface="+mn-cs"/>
              </a:rPr>
              <a:t>. It quickly became popular among the Lithuanian and Polish nobility. At the time, the Polish-Lithuanian commonwealth was one of the largest powers in Europe, and despite the Soviet occupation of Lithuania, the drink survived as a traditional stovetop recipe.</a:t>
            </a:r>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7481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049561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82217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3985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3635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9008072-7C62-3545-A65B-8FFA665A062F}" type="slidenum">
              <a:rPr lang="en-US" smtClean="0"/>
              <a:t>18</a:t>
            </a:fld>
            <a:endParaRPr lang="en-US"/>
          </a:p>
        </p:txBody>
      </p:sp>
    </p:spTree>
    <p:extLst>
      <p:ext uri="{BB962C8B-B14F-4D97-AF65-F5344CB8AC3E}">
        <p14:creationId xmlns:p14="http://schemas.microsoft.com/office/powerpoint/2010/main" val="2051463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9008072-7C62-3545-A65B-8FFA665A062F}" type="slidenum">
              <a:rPr lang="en-US" smtClean="0"/>
              <a:t>19</a:t>
            </a:fld>
            <a:endParaRPr lang="en-US"/>
          </a:p>
        </p:txBody>
      </p:sp>
    </p:spTree>
    <p:extLst>
      <p:ext uri="{BB962C8B-B14F-4D97-AF65-F5344CB8AC3E}">
        <p14:creationId xmlns:p14="http://schemas.microsoft.com/office/powerpoint/2010/main" val="3189643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9008072-7C62-3545-A65B-8FFA665A062F}" type="slidenum">
              <a:rPr lang="en-US" smtClean="0"/>
              <a:t>20</a:t>
            </a:fld>
            <a:endParaRPr lang="en-US"/>
          </a:p>
        </p:txBody>
      </p:sp>
    </p:spTree>
    <p:extLst>
      <p:ext uri="{BB962C8B-B14F-4D97-AF65-F5344CB8AC3E}">
        <p14:creationId xmlns:p14="http://schemas.microsoft.com/office/powerpoint/2010/main" val="303883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9008072-7C62-3545-A65B-8FFA665A062F}" type="slidenum">
              <a:rPr lang="en-US" smtClean="0"/>
              <a:t>21</a:t>
            </a:fld>
            <a:endParaRPr lang="en-US"/>
          </a:p>
        </p:txBody>
      </p:sp>
    </p:spTree>
    <p:extLst>
      <p:ext uri="{BB962C8B-B14F-4D97-AF65-F5344CB8AC3E}">
        <p14:creationId xmlns:p14="http://schemas.microsoft.com/office/powerpoint/2010/main" val="3603811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44230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ctr"/>
            <a:r>
              <a:rPr lang="en-US" sz="1200" b="0" i="0" kern="1200" dirty="0">
                <a:solidFill>
                  <a:schemeClr val="tx1"/>
                </a:solidFill>
                <a:effectLst/>
                <a:latin typeface="+mn-lt"/>
                <a:ea typeface="+mn-ea"/>
                <a:cs typeface="+mn-cs"/>
              </a:rPr>
              <a:t>Our master distillers have stayed true to a tradition from before Prohibition.</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Turkey’s very own Jimmy Russell is the longest-tenured active master distiller in the world. For over 60 years, he’s preserved a tradition that dates back generations. The ultimate craftsman and true ambassador for America’s native spirit, he’s even known as the Buddha of Bourbon by some. His legendary status is no surprise, considering that he’s never wavered on quality. And while he claims he’s just “Plain old Jimmy from Kentucky,” within the community of bourbon makers, he’s often called one more thing: “The Master Distiller’s Master Distiller.”</a:t>
            </a:r>
          </a:p>
          <a:p>
            <a:r>
              <a:rPr lang="en-US" sz="1200" b="0" i="0" u="none" strike="noStrike" kern="1200" dirty="0">
                <a:solidFill>
                  <a:schemeClr val="tx1"/>
                </a:solidFill>
                <a:effectLst/>
                <a:latin typeface="+mn-lt"/>
                <a:ea typeface="+mn-ea"/>
                <a:cs typeface="+mn-cs"/>
                <a:hlinkClick r:id="rId4"/>
              </a:rPr>
              <a:t>READ BIO</a:t>
            </a:r>
            <a:r>
              <a:rPr lang="en-US" sz="1200" b="0" i="0" u="none" strike="noStrike" kern="1200" dirty="0">
                <a:solidFill>
                  <a:schemeClr val="tx1"/>
                </a:solidFill>
                <a:effectLst/>
                <a:latin typeface="+mn-lt"/>
                <a:ea typeface="+mn-ea"/>
                <a:cs typeface="+mn-cs"/>
              </a:rPr>
              <a:t>WATCH THE VIDEO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whiskey is only as good as your ingredients. That’s why our water comes from the Kentucky River and is naturally filtered through limestone, removing iron and other impurities. Plus we’re still using our original yeast strain – proprietary to Wild Turkey – which has informed our bourbon’s signature flavor for over 60 years. And you’ll never find a genetically modified grain in our bourbon. Because non-GMO, natural, and authentic is just Jimmy Russell’s way.</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Not everyone makes a big deal about char – the burn inside American White Oak barrels used to age bourbon. But only a No. 4 “alligator” char, the deepest available, can produce our bourbon’s signature amber color and bold flavor. Others might be content with a No. 1, 2 or 3 char; but it’s something we can never compromise. And, we use No. 4 char across all or our bourbons, giving each one our distinctive and rich flavor.</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Take a look back through the Wild Turkey Timeline and see how we got to where we are today.</a:t>
            </a:r>
          </a:p>
          <a:p>
            <a:r>
              <a:rPr lang="en-US" sz="1200" b="0" i="0" kern="1200" dirty="0">
                <a:solidFill>
                  <a:schemeClr val="tx1"/>
                </a:solidFill>
                <a:effectLst/>
                <a:latin typeface="+mn-lt"/>
                <a:ea typeface="+mn-ea"/>
                <a:cs typeface="+mn-cs"/>
              </a:rPr>
              <a:t>Austin Nichols starts selling wine and spirits as a wholesale grocer. The business he starts would later own Wild Turkey.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open their family distillery on Wild Turkey Hill in Lawrenceburg, Kentucky.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bourbon represents Kentucky at the World’s Fair in Chicago, Illinois.</a:t>
            </a:r>
          </a:p>
          <a:p>
            <a:r>
              <a:rPr lang="en-US" sz="1200" b="0" i="0" kern="1200" dirty="0">
                <a:solidFill>
                  <a:schemeClr val="tx1"/>
                </a:solidFill>
                <a:effectLst/>
                <a:latin typeface="+mn-lt"/>
                <a:ea typeface="+mn-ea"/>
                <a:cs typeface="+mn-cs"/>
              </a:rPr>
              <a:t>Wild Turkey Bourbon gets its name after a distillery executive shares his bourbon with friends on an annual hunting trip — of course, they were after wild turkey.</a:t>
            </a:r>
          </a:p>
          <a:p>
            <a:r>
              <a:rPr lang="en-US" sz="1200" b="0" i="0" kern="1200" dirty="0">
                <a:solidFill>
                  <a:schemeClr val="tx1"/>
                </a:solidFill>
                <a:effectLst/>
                <a:latin typeface="+mn-lt"/>
                <a:ea typeface="+mn-ea"/>
                <a:cs typeface="+mn-cs"/>
              </a:rPr>
              <a:t>Master Distiller Jimmy Russell joins Wild Turkey. He’s the third in a line of distillers and learned his craft from Wild Turkey’s second master distiller, Bill Hughes, and Ernest W.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son of the original distiller.</a:t>
            </a:r>
          </a:p>
          <a:p>
            <a:r>
              <a:rPr lang="en-US" sz="1200" b="0" i="0" kern="1200" dirty="0">
                <a:solidFill>
                  <a:schemeClr val="tx1"/>
                </a:solidFill>
                <a:effectLst/>
                <a:latin typeface="+mn-lt"/>
                <a:ea typeface="+mn-ea"/>
                <a:cs typeface="+mn-cs"/>
              </a:rPr>
              <a:t>Wild Turkey introduces the world’s first bourbon liqueur as a way to attract even more people into the bourbon world, which eventually led to the creation of Wild Turkey’s American Honey.</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Krupnikas</a:t>
            </a:r>
            <a:r>
              <a:rPr lang="en-US" sz="1200" b="0" i="0" kern="1200" dirty="0">
                <a:solidFill>
                  <a:schemeClr val="tx1"/>
                </a:solidFill>
                <a:effectLst/>
                <a:latin typeface="+mn-lt"/>
                <a:ea typeface="+mn-ea"/>
                <a:cs typeface="+mn-cs"/>
              </a:rPr>
              <a:t> was created in 1593 by Benedictine Monks in the abbey of </a:t>
            </a:r>
            <a:r>
              <a:rPr lang="en-US" sz="1200" b="0" i="0" kern="1200" dirty="0" err="1">
                <a:solidFill>
                  <a:schemeClr val="tx1"/>
                </a:solidFill>
                <a:effectLst/>
                <a:latin typeface="+mn-lt"/>
                <a:ea typeface="+mn-ea"/>
                <a:cs typeface="+mn-cs"/>
              </a:rPr>
              <a:t>Niaśviž</a:t>
            </a:r>
            <a:r>
              <a:rPr lang="en-US" sz="1200" b="0" i="0" kern="1200" dirty="0">
                <a:solidFill>
                  <a:schemeClr val="tx1"/>
                </a:solidFill>
                <a:effectLst/>
                <a:latin typeface="+mn-lt"/>
                <a:ea typeface="+mn-ea"/>
                <a:cs typeface="+mn-cs"/>
              </a:rPr>
              <a:t>. It quickly became popular among the Lithuanian and Polish nobility. At the time, the Polish-Lithuanian commonwealth was one of the largest powers in Europe, and despite the Soviet occupation of Lithuania, the drink survived as a traditional stovetop recipe.</a:t>
            </a:r>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336938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9008072-7C62-3545-A65B-8FFA665A062F}" type="slidenum">
              <a:rPr lang="en-US" smtClean="0"/>
              <a:t>24</a:t>
            </a:fld>
            <a:endParaRPr lang="en-US"/>
          </a:p>
        </p:txBody>
      </p:sp>
    </p:spTree>
    <p:extLst>
      <p:ext uri="{BB962C8B-B14F-4D97-AF65-F5344CB8AC3E}">
        <p14:creationId xmlns:p14="http://schemas.microsoft.com/office/powerpoint/2010/main" val="37858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9008072-7C62-3545-A65B-8FFA665A062F}" type="slidenum">
              <a:rPr lang="en-US" smtClean="0"/>
              <a:t>26</a:t>
            </a:fld>
            <a:endParaRPr lang="en-US"/>
          </a:p>
        </p:txBody>
      </p:sp>
    </p:spTree>
    <p:extLst>
      <p:ext uri="{BB962C8B-B14F-4D97-AF65-F5344CB8AC3E}">
        <p14:creationId xmlns:p14="http://schemas.microsoft.com/office/powerpoint/2010/main" val="127939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ctr"/>
            <a:r>
              <a:rPr lang="en-US" sz="1200" b="0" i="0" kern="1200" dirty="0">
                <a:solidFill>
                  <a:schemeClr val="tx1"/>
                </a:solidFill>
                <a:effectLst/>
                <a:latin typeface="+mn-lt"/>
                <a:ea typeface="+mn-ea"/>
                <a:cs typeface="+mn-cs"/>
              </a:rPr>
              <a:t>Our master distillers have stayed true to a tradition from before Prohibition.</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Turkey’s very own Jimmy Russell is the longest-tenured active master distiller in the world. For over 60 years, he’s preserved a tradition that dates back generations. The ultimate craftsman and true ambassador for America’s native spirit, he’s even known as the Buddha of Bourbon by some. His legendary status is no surprise, considering that he’s never wavered on quality. And while he claims he’s just “Plain old Jimmy from Kentucky,” within the community of bourbon makers, he’s often called one more thing: “The Master Distiller’s Master Distiller.”</a:t>
            </a:r>
          </a:p>
          <a:p>
            <a:r>
              <a:rPr lang="en-US" sz="1200" b="0" i="0" u="none" strike="noStrike" kern="1200" dirty="0">
                <a:solidFill>
                  <a:schemeClr val="tx1"/>
                </a:solidFill>
                <a:effectLst/>
                <a:latin typeface="+mn-lt"/>
                <a:ea typeface="+mn-ea"/>
                <a:cs typeface="+mn-cs"/>
                <a:hlinkClick r:id="rId4"/>
              </a:rPr>
              <a:t>READ BIO</a:t>
            </a:r>
            <a:r>
              <a:rPr lang="en-US" sz="1200" b="0" i="0" u="none" strike="noStrike" kern="1200" dirty="0">
                <a:solidFill>
                  <a:schemeClr val="tx1"/>
                </a:solidFill>
                <a:effectLst/>
                <a:latin typeface="+mn-lt"/>
                <a:ea typeface="+mn-ea"/>
                <a:cs typeface="+mn-cs"/>
              </a:rPr>
              <a:t>WATCH THE VIDEO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whiskey is only as good as your ingredients. That’s why our water comes from the Kentucky River and is naturally filtered through limestone, removing iron and other impurities. Plus we’re still using our original yeast strain – proprietary to Wild Turkey – which has informed our bourbon’s signature flavor for over 60 years. And you’ll never find a genetically modified grain in our bourbon. Because non-GMO, natural, and authentic is just Jimmy Russell’s way.</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Not everyone makes a big deal about char – the burn inside American White Oak barrels used to age bourbon. But only a No. 4 “alligator” char, the deepest available, can produce our bourbon’s signature amber color and bold flavor. Others might be content with a No. 1, 2 or 3 char; but it’s something we can never compromise. And, we use No. 4 char across all or our bourbons, giving each one our distinctive and rich flavor.</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Take a look back through the Wild Turkey Timeline and see how we got to where we are today.</a:t>
            </a:r>
          </a:p>
          <a:p>
            <a:r>
              <a:rPr lang="en-US" sz="1200" b="0" i="0" kern="1200" dirty="0">
                <a:solidFill>
                  <a:schemeClr val="tx1"/>
                </a:solidFill>
                <a:effectLst/>
                <a:latin typeface="+mn-lt"/>
                <a:ea typeface="+mn-ea"/>
                <a:cs typeface="+mn-cs"/>
              </a:rPr>
              <a:t>Austin Nichols starts selling wine and spirits as a wholesale grocer. The business he starts would later own Wild Turkey.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open their family distillery on Wild Turkey Hill in Lawrenceburg, Kentucky.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bourbon represents Kentucky at the World’s Fair in Chicago, Illinois.</a:t>
            </a:r>
          </a:p>
          <a:p>
            <a:r>
              <a:rPr lang="en-US" sz="1200" b="0" i="0" kern="1200" dirty="0">
                <a:solidFill>
                  <a:schemeClr val="tx1"/>
                </a:solidFill>
                <a:effectLst/>
                <a:latin typeface="+mn-lt"/>
                <a:ea typeface="+mn-ea"/>
                <a:cs typeface="+mn-cs"/>
              </a:rPr>
              <a:t>Wild Turkey Bourbon gets its name after a distillery executive shares his bourbon with friends on an annual hunting trip — of course, they were after wild turkey.</a:t>
            </a:r>
          </a:p>
          <a:p>
            <a:r>
              <a:rPr lang="en-US" sz="1200" b="0" i="0" kern="1200" dirty="0">
                <a:solidFill>
                  <a:schemeClr val="tx1"/>
                </a:solidFill>
                <a:effectLst/>
                <a:latin typeface="+mn-lt"/>
                <a:ea typeface="+mn-ea"/>
                <a:cs typeface="+mn-cs"/>
              </a:rPr>
              <a:t>Master Distiller Jimmy Russell joins Wild Turkey. He’s the third in a line of distillers and learned his craft from Wild Turkey’s second master distiller, Bill Hughes, and Ernest W.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son of the original distiller.</a:t>
            </a:r>
          </a:p>
          <a:p>
            <a:r>
              <a:rPr lang="en-US" sz="1200" b="0" i="0" kern="1200" dirty="0">
                <a:solidFill>
                  <a:schemeClr val="tx1"/>
                </a:solidFill>
                <a:effectLst/>
                <a:latin typeface="+mn-lt"/>
                <a:ea typeface="+mn-ea"/>
                <a:cs typeface="+mn-cs"/>
              </a:rPr>
              <a:t>Wild Turkey introduces the world’s first bourbon liqueur as a way to attract even more people into the bourbon world, which eventually led to the creation of Wild Turkey’s American Honey.</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Krupnikas</a:t>
            </a:r>
            <a:r>
              <a:rPr lang="en-US" sz="1200" b="0" i="0" kern="1200" dirty="0">
                <a:solidFill>
                  <a:schemeClr val="tx1"/>
                </a:solidFill>
                <a:effectLst/>
                <a:latin typeface="+mn-lt"/>
                <a:ea typeface="+mn-ea"/>
                <a:cs typeface="+mn-cs"/>
              </a:rPr>
              <a:t> was created in 1593 by Benedictine Monks in the abbey of </a:t>
            </a:r>
            <a:r>
              <a:rPr lang="en-US" sz="1200" b="0" i="0" kern="1200" dirty="0" err="1">
                <a:solidFill>
                  <a:schemeClr val="tx1"/>
                </a:solidFill>
                <a:effectLst/>
                <a:latin typeface="+mn-lt"/>
                <a:ea typeface="+mn-ea"/>
                <a:cs typeface="+mn-cs"/>
              </a:rPr>
              <a:t>Niaśviž</a:t>
            </a:r>
            <a:r>
              <a:rPr lang="en-US" sz="1200" b="0" i="0" kern="1200" dirty="0">
                <a:solidFill>
                  <a:schemeClr val="tx1"/>
                </a:solidFill>
                <a:effectLst/>
                <a:latin typeface="+mn-lt"/>
                <a:ea typeface="+mn-ea"/>
                <a:cs typeface="+mn-cs"/>
              </a:rPr>
              <a:t>. It quickly became popular among the Lithuanian and Polish nobility. At the time, the Polish-Lithuanian commonwealth was one of the largest powers in Europe, and despite the Soviet occupation of Lithuania, the drink survived as a traditional stovetop recipe.</a:t>
            </a:r>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0636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ctr"/>
            <a:r>
              <a:rPr lang="en-US" sz="1200" b="0" i="0" kern="1200" dirty="0">
                <a:solidFill>
                  <a:schemeClr val="tx1"/>
                </a:solidFill>
                <a:effectLst/>
                <a:latin typeface="+mn-lt"/>
                <a:ea typeface="+mn-ea"/>
                <a:cs typeface="+mn-cs"/>
              </a:rPr>
              <a:t>Our master distillers have stayed true to a tradition from before Prohibition.</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Turkey’s very own Jimmy Russell is the longest-tenured active master distiller in the world. For over 60 years, he’s preserved a tradition that dates back generations. The ultimate craftsman and true ambassador for America’s native spirit, he’s even known as the Buddha of Bourbon by some. His legendary status is no surprise, considering that he’s never wavered on quality. And while he claims he’s just “Plain old Jimmy from Kentucky,” within the community of bourbon makers, he’s often called one more thing: “The Master Distiller’s Master Distiller.”</a:t>
            </a:r>
          </a:p>
          <a:p>
            <a:r>
              <a:rPr lang="en-US" sz="1200" b="0" i="0" u="none" strike="noStrike" kern="1200" dirty="0">
                <a:solidFill>
                  <a:schemeClr val="tx1"/>
                </a:solidFill>
                <a:effectLst/>
                <a:latin typeface="+mn-lt"/>
                <a:ea typeface="+mn-ea"/>
                <a:cs typeface="+mn-cs"/>
                <a:hlinkClick r:id="rId4"/>
              </a:rPr>
              <a:t>READ BIO</a:t>
            </a:r>
            <a:r>
              <a:rPr lang="en-US" sz="1200" b="0" i="0" u="none" strike="noStrike" kern="1200" dirty="0">
                <a:solidFill>
                  <a:schemeClr val="tx1"/>
                </a:solidFill>
                <a:effectLst/>
                <a:latin typeface="+mn-lt"/>
                <a:ea typeface="+mn-ea"/>
                <a:cs typeface="+mn-cs"/>
              </a:rPr>
              <a:t>WATCH THE VIDEO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whiskey is only as good as your ingredients. That’s why our water comes from the Kentucky River and is naturally filtered through limestone, removing iron and other impurities. Plus we’re still using our original yeast strain – proprietary to Wild Turkey – which has informed our bourbon’s signature flavor for over 60 years. And you’ll never find a genetically modified grain in our bourbon. Because non-GMO, natural, and authentic is just Jimmy Russell’s way.</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Not everyone makes a big deal about char – the burn inside American White Oak barrels used to age bourbon. But only a No. 4 “alligator” char, the deepest available, can produce our bourbon’s signature amber color and bold flavor. Others might be content with a No. 1, 2 or 3 char; but it’s something we can never compromise. And, we use No. 4 char across all or our bourbons, giving each one our distinctive and rich flavor.</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Take a look back through the Wild Turkey Timeline and see how we got to where we are today.</a:t>
            </a:r>
          </a:p>
          <a:p>
            <a:r>
              <a:rPr lang="en-US" sz="1200" b="0" i="0" kern="1200" dirty="0">
                <a:solidFill>
                  <a:schemeClr val="tx1"/>
                </a:solidFill>
                <a:effectLst/>
                <a:latin typeface="+mn-lt"/>
                <a:ea typeface="+mn-ea"/>
                <a:cs typeface="+mn-cs"/>
              </a:rPr>
              <a:t>Austin Nichols starts selling wine and spirits as a wholesale grocer. The business he starts would later own Wild Turkey.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open their family distillery on Wild Turkey Hill in Lawrenceburg, Kentucky.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bourbon represents Kentucky at the World’s Fair in Chicago, Illinois.</a:t>
            </a:r>
          </a:p>
          <a:p>
            <a:r>
              <a:rPr lang="en-US" sz="1200" b="0" i="0" kern="1200" dirty="0">
                <a:solidFill>
                  <a:schemeClr val="tx1"/>
                </a:solidFill>
                <a:effectLst/>
                <a:latin typeface="+mn-lt"/>
                <a:ea typeface="+mn-ea"/>
                <a:cs typeface="+mn-cs"/>
              </a:rPr>
              <a:t>Wild Turkey Bourbon gets its name after a distillery executive shares his bourbon with friends on an annual hunting trip — of course, they were after wild turkey.</a:t>
            </a:r>
          </a:p>
          <a:p>
            <a:r>
              <a:rPr lang="en-US" sz="1200" b="0" i="0" kern="1200" dirty="0">
                <a:solidFill>
                  <a:schemeClr val="tx1"/>
                </a:solidFill>
                <a:effectLst/>
                <a:latin typeface="+mn-lt"/>
                <a:ea typeface="+mn-ea"/>
                <a:cs typeface="+mn-cs"/>
              </a:rPr>
              <a:t>Master Distiller Jimmy Russell joins Wild Turkey. He’s the third in a line of distillers and learned his craft from Wild Turkey’s second master distiller, Bill Hughes, and Ernest W.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son of the original distiller.</a:t>
            </a:r>
          </a:p>
          <a:p>
            <a:r>
              <a:rPr lang="en-US" sz="1200" b="0" i="0" kern="1200" dirty="0">
                <a:solidFill>
                  <a:schemeClr val="tx1"/>
                </a:solidFill>
                <a:effectLst/>
                <a:latin typeface="+mn-lt"/>
                <a:ea typeface="+mn-ea"/>
                <a:cs typeface="+mn-cs"/>
              </a:rPr>
              <a:t>Wild Turkey introduces the world’s first bourbon liqueur as a way to attract even more people into the bourbon world, which eventually led to the creation of Wild Turkey’s American Honey.</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Krupnikas</a:t>
            </a:r>
            <a:r>
              <a:rPr lang="en-US" sz="1200" b="0" i="0" kern="1200" dirty="0">
                <a:solidFill>
                  <a:schemeClr val="tx1"/>
                </a:solidFill>
                <a:effectLst/>
                <a:latin typeface="+mn-lt"/>
                <a:ea typeface="+mn-ea"/>
                <a:cs typeface="+mn-cs"/>
              </a:rPr>
              <a:t> was created in 1593 by Benedictine Monks in the abbey of </a:t>
            </a:r>
            <a:r>
              <a:rPr lang="en-US" sz="1200" b="0" i="0" kern="1200" dirty="0" err="1">
                <a:solidFill>
                  <a:schemeClr val="tx1"/>
                </a:solidFill>
                <a:effectLst/>
                <a:latin typeface="+mn-lt"/>
                <a:ea typeface="+mn-ea"/>
                <a:cs typeface="+mn-cs"/>
              </a:rPr>
              <a:t>Niaśviž</a:t>
            </a:r>
            <a:r>
              <a:rPr lang="en-US" sz="1200" b="0" i="0" kern="1200" dirty="0">
                <a:solidFill>
                  <a:schemeClr val="tx1"/>
                </a:solidFill>
                <a:effectLst/>
                <a:latin typeface="+mn-lt"/>
                <a:ea typeface="+mn-ea"/>
                <a:cs typeface="+mn-cs"/>
              </a:rPr>
              <a:t>. It quickly became popular among the Lithuanian and Polish nobility. At the time, the Polish-Lithuanian commonwealth was one of the largest powers in Europe, and despite the Soviet occupation of Lithuania, the drink survived as a traditional stovetop recipe.</a:t>
            </a:r>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01465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ctr"/>
            <a:r>
              <a:rPr lang="en-US" sz="1200" b="0" i="0" kern="1200" dirty="0">
                <a:solidFill>
                  <a:schemeClr val="tx1"/>
                </a:solidFill>
                <a:effectLst/>
                <a:latin typeface="+mn-lt"/>
                <a:ea typeface="+mn-ea"/>
                <a:cs typeface="+mn-cs"/>
              </a:rPr>
              <a:t>Our master distillers have stayed true to a tradition from before Prohibition.</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Turkey’s very own Jimmy Russell is the longest-tenured active master distiller in the world. For over 60 years, he’s preserved a tradition that dates back generations. The ultimate craftsman and true ambassador for America’s native spirit, he’s even known as the Buddha of Bourbon by some. His legendary status is no surprise, considering that he’s never wavered on quality. And while he claims he’s just “Plain old Jimmy from Kentucky,” within the community of bourbon makers, he’s often called one more thing: “The Master Distiller’s Master Distiller.”</a:t>
            </a:r>
          </a:p>
          <a:p>
            <a:r>
              <a:rPr lang="en-US" sz="1200" b="0" i="0" u="none" strike="noStrike" kern="1200" dirty="0">
                <a:solidFill>
                  <a:schemeClr val="tx1"/>
                </a:solidFill>
                <a:effectLst/>
                <a:latin typeface="+mn-lt"/>
                <a:ea typeface="+mn-ea"/>
                <a:cs typeface="+mn-cs"/>
                <a:hlinkClick r:id="rId4"/>
              </a:rPr>
              <a:t>READ BIO</a:t>
            </a:r>
            <a:r>
              <a:rPr lang="en-US" sz="1200" b="0" i="0" u="none" strike="noStrike" kern="1200" dirty="0">
                <a:solidFill>
                  <a:schemeClr val="tx1"/>
                </a:solidFill>
                <a:effectLst/>
                <a:latin typeface="+mn-lt"/>
                <a:ea typeface="+mn-ea"/>
                <a:cs typeface="+mn-cs"/>
              </a:rPr>
              <a:t>WATCH THE VIDEO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whiskey is only as good as your ingredients. That’s why our water comes from the Kentucky River and is naturally filtered through limestone, removing iron and other impurities. Plus we’re still using our original yeast strain – proprietary to Wild Turkey – which has informed our bourbon’s signature flavor for over 60 years. And you’ll never find a genetically modified grain in our bourbon. Because non-GMO, natural, and authentic is just Jimmy Russell’s way.</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Not everyone makes a big deal about char – the burn inside American White Oak barrels used to age bourbon. But only a No. 4 “alligator” char, the deepest available, can produce our bourbon’s signature amber color and bold flavor. Others might be content with a No. 1, 2 or 3 char; but it’s something we can never compromise. And, we use No. 4 char across all or our bourbons, giving each one our distinctive and rich flavor.</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Take a look back through the Wild Turkey Timeline and see how we got to where we are today.</a:t>
            </a:r>
          </a:p>
          <a:p>
            <a:r>
              <a:rPr lang="en-US" sz="1200" b="0" i="0" kern="1200" dirty="0">
                <a:solidFill>
                  <a:schemeClr val="tx1"/>
                </a:solidFill>
                <a:effectLst/>
                <a:latin typeface="+mn-lt"/>
                <a:ea typeface="+mn-ea"/>
                <a:cs typeface="+mn-cs"/>
              </a:rPr>
              <a:t>Austin Nichols starts selling wine and spirits as a wholesale grocer. The business he starts would later own Wild Turkey.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open their family distillery on Wild Turkey Hill in Lawrenceburg, Kentucky.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bourbon represents Kentucky at the World’s Fair in Chicago, Illinois.</a:t>
            </a:r>
          </a:p>
          <a:p>
            <a:r>
              <a:rPr lang="en-US" sz="1200" b="0" i="0" kern="1200" dirty="0">
                <a:solidFill>
                  <a:schemeClr val="tx1"/>
                </a:solidFill>
                <a:effectLst/>
                <a:latin typeface="+mn-lt"/>
                <a:ea typeface="+mn-ea"/>
                <a:cs typeface="+mn-cs"/>
              </a:rPr>
              <a:t>Wild Turkey Bourbon gets its name after a distillery executive shares his bourbon with friends on an annual hunting trip — of course, they were after wild turkey.</a:t>
            </a:r>
          </a:p>
          <a:p>
            <a:r>
              <a:rPr lang="en-US" sz="1200" b="0" i="0" kern="1200" dirty="0">
                <a:solidFill>
                  <a:schemeClr val="tx1"/>
                </a:solidFill>
                <a:effectLst/>
                <a:latin typeface="+mn-lt"/>
                <a:ea typeface="+mn-ea"/>
                <a:cs typeface="+mn-cs"/>
              </a:rPr>
              <a:t>Master Distiller Jimmy Russell joins Wild Turkey. He’s the third in a line of distillers and learned his craft from Wild Turkey’s second master distiller, Bill Hughes, and Ernest W.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son of the original distiller.</a:t>
            </a:r>
          </a:p>
          <a:p>
            <a:r>
              <a:rPr lang="en-US" sz="1200" b="0" i="0" kern="1200" dirty="0">
                <a:solidFill>
                  <a:schemeClr val="tx1"/>
                </a:solidFill>
                <a:effectLst/>
                <a:latin typeface="+mn-lt"/>
                <a:ea typeface="+mn-ea"/>
                <a:cs typeface="+mn-cs"/>
              </a:rPr>
              <a:t>Wild Turkey introduces the world’s first bourbon liqueur as a way to attract even more people into the bourbon world, which eventually led to the creation of Wild Turkey’s American Honey.</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Krupnikas</a:t>
            </a:r>
            <a:r>
              <a:rPr lang="en-US" sz="1200" b="0" i="0" kern="1200" dirty="0">
                <a:solidFill>
                  <a:schemeClr val="tx1"/>
                </a:solidFill>
                <a:effectLst/>
                <a:latin typeface="+mn-lt"/>
                <a:ea typeface="+mn-ea"/>
                <a:cs typeface="+mn-cs"/>
              </a:rPr>
              <a:t> was created in 1593 by Benedictine Monks in the abbey of </a:t>
            </a:r>
            <a:r>
              <a:rPr lang="en-US" sz="1200" b="0" i="0" kern="1200" dirty="0" err="1">
                <a:solidFill>
                  <a:schemeClr val="tx1"/>
                </a:solidFill>
                <a:effectLst/>
                <a:latin typeface="+mn-lt"/>
                <a:ea typeface="+mn-ea"/>
                <a:cs typeface="+mn-cs"/>
              </a:rPr>
              <a:t>Niaśviž</a:t>
            </a:r>
            <a:r>
              <a:rPr lang="en-US" sz="1200" b="0" i="0" kern="1200" dirty="0">
                <a:solidFill>
                  <a:schemeClr val="tx1"/>
                </a:solidFill>
                <a:effectLst/>
                <a:latin typeface="+mn-lt"/>
                <a:ea typeface="+mn-ea"/>
                <a:cs typeface="+mn-cs"/>
              </a:rPr>
              <a:t>. It quickly became popular among the Lithuanian and Polish nobility. At the time, the Polish-Lithuanian commonwealth was one of the largest powers in Europe, and despite the Soviet occupation of Lithuania, the drink survived as a traditional stovetop recipe.</a:t>
            </a:r>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33693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ctr"/>
            <a:r>
              <a:rPr lang="en-US" sz="1200" b="0" i="0" kern="1200" dirty="0">
                <a:solidFill>
                  <a:schemeClr val="tx1"/>
                </a:solidFill>
                <a:effectLst/>
                <a:latin typeface="+mn-lt"/>
                <a:ea typeface="+mn-ea"/>
                <a:cs typeface="+mn-cs"/>
              </a:rPr>
              <a:t>Our master distillers have stayed true to a tradition from before Prohibition.</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Turkey’s very own Jimmy Russell is the longest-tenured active master distiller in the world. For over 60 years, he’s preserved a tradition that dates back generations. The ultimate craftsman and true ambassador for America’s native spirit, he’s even known as the Buddha of Bourbon by some. His legendary status is no surprise, considering that he’s never wavered on quality. And while he claims he’s just “Plain old Jimmy from Kentucky,” within the community of bourbon makers, he’s often called one more thing: “The Master Distiller’s Master Distiller.”</a:t>
            </a:r>
          </a:p>
          <a:p>
            <a:r>
              <a:rPr lang="en-US" sz="1200" b="0" i="0" u="none" strike="noStrike" kern="1200" dirty="0">
                <a:solidFill>
                  <a:schemeClr val="tx1"/>
                </a:solidFill>
                <a:effectLst/>
                <a:latin typeface="+mn-lt"/>
                <a:ea typeface="+mn-ea"/>
                <a:cs typeface="+mn-cs"/>
                <a:hlinkClick r:id="rId4"/>
              </a:rPr>
              <a:t>READ BIO</a:t>
            </a:r>
            <a:r>
              <a:rPr lang="en-US" sz="1200" b="0" i="0" u="none" strike="noStrike" kern="1200" dirty="0">
                <a:solidFill>
                  <a:schemeClr val="tx1"/>
                </a:solidFill>
                <a:effectLst/>
                <a:latin typeface="+mn-lt"/>
                <a:ea typeface="+mn-ea"/>
                <a:cs typeface="+mn-cs"/>
              </a:rPr>
              <a:t>WATCH THE VIDEO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whiskey is only as good as your ingredients. That’s why our water comes from the Kentucky River and is naturally filtered through limestone, removing iron and other impurities. Plus we’re still using our original yeast strain – proprietary to Wild Turkey – which has informed our bourbon’s signature flavor for over 60 years. And you’ll never find a genetically modified grain in our bourbon. Because non-GMO, natural, and authentic is just Jimmy Russell’s way.</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Not everyone makes a big deal about char – the burn inside American White Oak barrels used to age bourbon. But only a No. 4 “alligator” char, the deepest available, can produce our bourbon’s signature amber color and bold flavor. Others might be content with a No. 1, 2 or 3 char; but it’s something we can never compromise. And, we use No. 4 char across all or our bourbons, giving each one our distinctive and rich flavor.</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Take a look back through the Wild Turkey Timeline and see how we got to where we are today.</a:t>
            </a:r>
          </a:p>
          <a:p>
            <a:r>
              <a:rPr lang="en-US" sz="1200" b="0" i="0" kern="1200" dirty="0">
                <a:solidFill>
                  <a:schemeClr val="tx1"/>
                </a:solidFill>
                <a:effectLst/>
                <a:latin typeface="+mn-lt"/>
                <a:ea typeface="+mn-ea"/>
                <a:cs typeface="+mn-cs"/>
              </a:rPr>
              <a:t>Austin Nichols starts selling wine and spirits as a wholesale grocer. The business he starts would later own Wild Turkey.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open their family distillery on Wild Turkey Hill in Lawrenceburg, Kentucky.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bourbon represents Kentucky at the World’s Fair in Chicago, Illinois.</a:t>
            </a:r>
          </a:p>
          <a:p>
            <a:r>
              <a:rPr lang="en-US" sz="1200" b="0" i="0" kern="1200" dirty="0">
                <a:solidFill>
                  <a:schemeClr val="tx1"/>
                </a:solidFill>
                <a:effectLst/>
                <a:latin typeface="+mn-lt"/>
                <a:ea typeface="+mn-ea"/>
                <a:cs typeface="+mn-cs"/>
              </a:rPr>
              <a:t>Wild Turkey Bourbon gets its name after a distillery executive shares his bourbon with friends on an annual hunting trip — of course, they were after wild turkey.</a:t>
            </a:r>
          </a:p>
          <a:p>
            <a:r>
              <a:rPr lang="en-US" sz="1200" b="0" i="0" kern="1200" dirty="0">
                <a:solidFill>
                  <a:schemeClr val="tx1"/>
                </a:solidFill>
                <a:effectLst/>
                <a:latin typeface="+mn-lt"/>
                <a:ea typeface="+mn-ea"/>
                <a:cs typeface="+mn-cs"/>
              </a:rPr>
              <a:t>Master Distiller Jimmy Russell joins Wild Turkey. He’s the third in a line of distillers and learned his craft from Wild Turkey’s second master distiller, Bill Hughes, and Ernest W.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son of the original distiller.</a:t>
            </a:r>
          </a:p>
          <a:p>
            <a:r>
              <a:rPr lang="en-US" sz="1200" b="0" i="0" kern="1200" dirty="0">
                <a:solidFill>
                  <a:schemeClr val="tx1"/>
                </a:solidFill>
                <a:effectLst/>
                <a:latin typeface="+mn-lt"/>
                <a:ea typeface="+mn-ea"/>
                <a:cs typeface="+mn-cs"/>
              </a:rPr>
              <a:t>Wild Turkey introduces the world’s first bourbon liqueur as a way to attract even more people into the bourbon world, which eventually led to the creation of Wild Turkey’s American Honey.</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Krupnikas</a:t>
            </a:r>
            <a:r>
              <a:rPr lang="en-US" sz="1200" b="0" i="0" kern="1200" dirty="0">
                <a:solidFill>
                  <a:schemeClr val="tx1"/>
                </a:solidFill>
                <a:effectLst/>
                <a:latin typeface="+mn-lt"/>
                <a:ea typeface="+mn-ea"/>
                <a:cs typeface="+mn-cs"/>
              </a:rPr>
              <a:t> was created in 1593 by Benedictine Monks in the abbey of </a:t>
            </a:r>
            <a:r>
              <a:rPr lang="en-US" sz="1200" b="0" i="0" kern="1200" dirty="0" err="1">
                <a:solidFill>
                  <a:schemeClr val="tx1"/>
                </a:solidFill>
                <a:effectLst/>
                <a:latin typeface="+mn-lt"/>
                <a:ea typeface="+mn-ea"/>
                <a:cs typeface="+mn-cs"/>
              </a:rPr>
              <a:t>Niaśviž</a:t>
            </a:r>
            <a:r>
              <a:rPr lang="en-US" sz="1200" b="0" i="0" kern="1200" dirty="0">
                <a:solidFill>
                  <a:schemeClr val="tx1"/>
                </a:solidFill>
                <a:effectLst/>
                <a:latin typeface="+mn-lt"/>
                <a:ea typeface="+mn-ea"/>
                <a:cs typeface="+mn-cs"/>
              </a:rPr>
              <a:t>. It quickly became popular among the Lithuanian and Polish nobility. At the time, the Polish-Lithuanian commonwealth was one of the largest powers in Europe, and despite the Soviet occupation of Lithuania, the drink survived as a traditional stovetop recipe.</a:t>
            </a:r>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12513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8073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ctr"/>
            <a:r>
              <a:rPr lang="en-US" sz="1200" b="0" i="0" kern="1200" dirty="0">
                <a:solidFill>
                  <a:schemeClr val="tx1"/>
                </a:solidFill>
                <a:effectLst/>
                <a:latin typeface="+mn-lt"/>
                <a:ea typeface="+mn-ea"/>
                <a:cs typeface="+mn-cs"/>
              </a:rPr>
              <a:t>Our master distillers have stayed true to a tradition from before Prohibition.</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Turkey’s very own Jimmy Russell is the longest-tenured active master distiller in the world. For over 60 years, he’s preserved a tradition that dates back generations. The ultimate craftsman and true ambassador for America’s native spirit, he’s even known as the Buddha of Bourbon by some. His legendary status is no surprise, considering that he’s never wavered on quality. And while he claims he’s just “Plain old Jimmy from Kentucky,” within the community of bourbon makers, he’s often called one more thing: “The Master Distiller’s Master Distiller.”</a:t>
            </a:r>
          </a:p>
          <a:p>
            <a:r>
              <a:rPr lang="en-US" sz="1200" b="0" i="0" u="none" strike="noStrike" kern="1200" dirty="0">
                <a:solidFill>
                  <a:schemeClr val="tx1"/>
                </a:solidFill>
                <a:effectLst/>
                <a:latin typeface="+mn-lt"/>
                <a:ea typeface="+mn-ea"/>
                <a:cs typeface="+mn-cs"/>
                <a:hlinkClick r:id="rId4"/>
              </a:rPr>
              <a:t>READ BIO</a:t>
            </a:r>
            <a:r>
              <a:rPr lang="en-US" sz="1200" b="0" i="0" u="none" strike="noStrike" kern="1200" dirty="0">
                <a:solidFill>
                  <a:schemeClr val="tx1"/>
                </a:solidFill>
                <a:effectLst/>
                <a:latin typeface="+mn-lt"/>
                <a:ea typeface="+mn-ea"/>
                <a:cs typeface="+mn-cs"/>
              </a:rPr>
              <a:t>WATCH THE VIDEO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Eddie Russell joined Wild Turkey in 1981, and even as the son of Wild Turkey’s famed master distiller, he started as a relief operator and worked his way up. He was inducted into the Bourbon Hall of Fame in 2010. In 2011, he created a new expression of Wild Turkey at 81 proof to be a perfect mixing bourbon: Wild Turkey 81. Most recently, he was promoted to master distiller alongside his dad, making Jimmy and Eddie the only active father and son duo of bourbon master distillers in the world.</a:t>
            </a:r>
          </a:p>
          <a:p>
            <a:r>
              <a:rPr lang="en-US" sz="1200" b="0" i="0" u="none" strike="noStrike" kern="1200" dirty="0">
                <a:solidFill>
                  <a:schemeClr val="tx1"/>
                </a:solidFill>
                <a:effectLst/>
                <a:latin typeface="+mn-lt"/>
                <a:ea typeface="+mn-ea"/>
                <a:cs typeface="+mn-cs"/>
                <a:hlinkClick r:id="rId3"/>
              </a:rPr>
              <a:t>READ BIO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Our very own Jimmy Russell is the world’s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longest-tenured active master distiller. In 2015 his son,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Eddie Russell, was named master distiller in his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own right after 35 years with Wild Turkey.</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whiskey is only as good as your ingredients. That’s why our water comes from the Kentucky River and is naturally filtered through limestone, removing iron and other impurities. Plus we’re still using our original yeast strain – proprietary to Wild Turkey – which has informed our bourbon’s signature flavor for over 60 years. And you’ll never find a genetically modified grain in our bourbon. Because non-GMO, natural, and authentic is just Jimmy Russell’s way.</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Not everyone makes a big deal about char – the burn inside American White Oak barrels used to age bourbon. But only a No. 4 “alligator” char, the deepest available, can produce our bourbon’s signature amber color and bold flavor. Others might be content with a No. 1, 2 or 3 char; but it’s something we can never compromise. And, we use No. 4 char across all or our bourbons, giving each one our distinctive and rich flavor.</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We never pour a drop of Wild Turkey until it’s aged at least five years – often six or eight or more. Of course, we only have to age it two years to call it a straight bourbon, but we’re not big fans of doing the minimum. Even our tin-clad, wooden </a:t>
            </a:r>
            <a:r>
              <a:rPr lang="en-US" sz="1200" b="0" i="0" kern="1200" dirty="0" err="1">
                <a:solidFill>
                  <a:schemeClr val="tx1"/>
                </a:solidFill>
                <a:effectLst/>
                <a:latin typeface="+mn-lt"/>
                <a:ea typeface="+mn-ea"/>
                <a:cs typeface="+mn-cs"/>
              </a:rPr>
              <a:t>rickhouses</a:t>
            </a:r>
            <a:r>
              <a:rPr lang="en-US" sz="1200" b="0" i="0" kern="1200" dirty="0">
                <a:solidFill>
                  <a:schemeClr val="tx1"/>
                </a:solidFill>
                <a:effectLst/>
                <a:latin typeface="+mn-lt"/>
                <a:ea typeface="+mn-ea"/>
                <a:cs typeface="+mn-cs"/>
              </a:rPr>
              <a:t> have stood the test of time; they allow maximum interaction between wood and bourbon, and they’ve been doing it since the 1890s. When we put “Kentucky Straight Bourbon Whiskey” on our label, it’s because our bourbon earned it.</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Wild Turkey is different for good reason, and it all comes down to premium ingredients, select barrels, and a lot of patience.</a:t>
            </a:r>
          </a:p>
          <a:p>
            <a:r>
              <a:rPr lang="en-US" sz="1200" b="0" i="0" u="none" strike="noStrike" kern="1200" dirty="0">
                <a:solidFill>
                  <a:schemeClr val="tx1"/>
                </a:solidFill>
                <a:effectLst/>
                <a:latin typeface="+mn-lt"/>
                <a:ea typeface="+mn-ea"/>
                <a:cs typeface="+mn-cs"/>
                <a:hlinkClick r:id="rId5"/>
              </a:rPr>
              <a:t>LEARN MORE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Take a look back through the Wild Turkey Timeline and see how we got to where we are today.</a:t>
            </a:r>
          </a:p>
          <a:p>
            <a:r>
              <a:rPr lang="en-US" sz="1200" b="0" i="0" kern="1200" dirty="0">
                <a:solidFill>
                  <a:schemeClr val="tx1"/>
                </a:solidFill>
                <a:effectLst/>
                <a:latin typeface="+mn-lt"/>
                <a:ea typeface="+mn-ea"/>
                <a:cs typeface="+mn-cs"/>
              </a:rPr>
              <a:t>Austin Nichols starts selling wine and spirits as a wholesale grocer. The business he starts would later own Wild Turkey.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open their family distillery on Wild Turkey Hill in Lawrenceburg, Kentucky.</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Brothers’ bourbon represents Kentucky at the World’s Fair in Chicago, Illinois.</a:t>
            </a:r>
          </a:p>
          <a:p>
            <a:r>
              <a:rPr lang="en-US" sz="1200" b="0" i="0" kern="1200" dirty="0">
                <a:solidFill>
                  <a:schemeClr val="tx1"/>
                </a:solidFill>
                <a:effectLst/>
                <a:latin typeface="+mn-lt"/>
                <a:ea typeface="+mn-ea"/>
                <a:cs typeface="+mn-cs"/>
              </a:rPr>
              <a:t>Wild Turkey Bourbon gets its name after a distillery executive shares his bourbon with friends on an annual hunting trip — of course, they were after wild turkey.</a:t>
            </a:r>
          </a:p>
          <a:p>
            <a:r>
              <a:rPr lang="en-US" sz="1200" b="0" i="0" kern="1200" dirty="0">
                <a:solidFill>
                  <a:schemeClr val="tx1"/>
                </a:solidFill>
                <a:effectLst/>
                <a:latin typeface="+mn-lt"/>
                <a:ea typeface="+mn-ea"/>
                <a:cs typeface="+mn-cs"/>
              </a:rPr>
              <a:t>Master Distiller Jimmy Russell joins Wild Turkey. He’s the third in a line of distillers and learned his craft from Wild Turkey’s second master distiller, Bill Hughes, and Ernest W. </a:t>
            </a:r>
            <a:r>
              <a:rPr lang="en-US" sz="1200" b="0" i="0" kern="1200" dirty="0" err="1">
                <a:solidFill>
                  <a:schemeClr val="tx1"/>
                </a:solidFill>
                <a:effectLst/>
                <a:latin typeface="+mn-lt"/>
                <a:ea typeface="+mn-ea"/>
                <a:cs typeface="+mn-cs"/>
              </a:rPr>
              <a:t>Ripy</a:t>
            </a:r>
            <a:r>
              <a:rPr lang="en-US" sz="1200" b="0" i="0" kern="1200" dirty="0">
                <a:solidFill>
                  <a:schemeClr val="tx1"/>
                </a:solidFill>
                <a:effectLst/>
                <a:latin typeface="+mn-lt"/>
                <a:ea typeface="+mn-ea"/>
                <a:cs typeface="+mn-cs"/>
              </a:rPr>
              <a:t>, son of the original distiller.</a:t>
            </a:r>
          </a:p>
          <a:p>
            <a:r>
              <a:rPr lang="en-US" sz="1200" b="0" i="0" kern="1200" dirty="0">
                <a:solidFill>
                  <a:schemeClr val="tx1"/>
                </a:solidFill>
                <a:effectLst/>
                <a:latin typeface="+mn-lt"/>
                <a:ea typeface="+mn-ea"/>
                <a:cs typeface="+mn-cs"/>
              </a:rPr>
              <a:t>Wild Turkey introduces the world’s first bourbon liqueur as a way to attract even more people into the bourbon world, which eventually led to the creation of Wild Turkey’s American Honey.</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Krupnikas</a:t>
            </a:r>
            <a:r>
              <a:rPr lang="en-US" sz="1200" b="0" i="0" kern="1200" dirty="0">
                <a:solidFill>
                  <a:schemeClr val="tx1"/>
                </a:solidFill>
                <a:effectLst/>
                <a:latin typeface="+mn-lt"/>
                <a:ea typeface="+mn-ea"/>
                <a:cs typeface="+mn-cs"/>
              </a:rPr>
              <a:t> was created in 1593 by Benedictine Monks in the abbey of </a:t>
            </a:r>
            <a:r>
              <a:rPr lang="en-US" sz="1200" b="0" i="0" kern="1200" dirty="0" err="1">
                <a:solidFill>
                  <a:schemeClr val="tx1"/>
                </a:solidFill>
                <a:effectLst/>
                <a:latin typeface="+mn-lt"/>
                <a:ea typeface="+mn-ea"/>
                <a:cs typeface="+mn-cs"/>
              </a:rPr>
              <a:t>Niaśviž</a:t>
            </a:r>
            <a:r>
              <a:rPr lang="en-US" sz="1200" b="0" i="0" kern="1200" dirty="0">
                <a:solidFill>
                  <a:schemeClr val="tx1"/>
                </a:solidFill>
                <a:effectLst/>
                <a:latin typeface="+mn-lt"/>
                <a:ea typeface="+mn-ea"/>
                <a:cs typeface="+mn-cs"/>
              </a:rPr>
              <a:t>. It quickly became popular among the Lithuanian and Polish nobility. At the time, the Polish-Lithuanian commonwealth was one of the largest powers in Europe, and despite the Soviet occupation of Lithuania, the drink survived as a traditional stovetop recipe.</a:t>
            </a:r>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52974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06365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9980"/>
            <a:ext cx="9144000" cy="5173480"/>
          </a:xfrm>
          <a:prstGeom prst="rect">
            <a:avLst/>
          </a:prstGeom>
        </p:spPr>
      </p:pic>
      <p:sp>
        <p:nvSpPr>
          <p:cNvPr id="14" name="Title 13"/>
          <p:cNvSpPr>
            <a:spLocks noGrp="1"/>
          </p:cNvSpPr>
          <p:nvPr>
            <p:ph type="title"/>
          </p:nvPr>
        </p:nvSpPr>
        <p:spPr>
          <a:xfrm>
            <a:off x="234315" y="1015043"/>
            <a:ext cx="8675370" cy="993775"/>
          </a:xfrm>
          <a:prstGeom prst="rect">
            <a:avLst/>
          </a:prstGeom>
        </p:spPr>
        <p:txBody>
          <a:bodyPr/>
          <a:lstStyle>
            <a:lvl1pPr algn="ctr" defTabSz="457200" rtl="0" fontAlgn="base">
              <a:spcBef>
                <a:spcPct val="0"/>
              </a:spcBef>
              <a:spcAft>
                <a:spcPct val="0"/>
              </a:spcAft>
              <a:defRPr lang="en-US" sz="6600" kern="1200">
                <a:solidFill>
                  <a:schemeClr val="bg1"/>
                </a:solidFill>
                <a:latin typeface="HeartAndSoul" charset="0"/>
                <a:ea typeface="HeartAndSoul" charset="0"/>
                <a:cs typeface="HeartAndSoul" charset="0"/>
              </a:defRPr>
            </a:lvl1pPr>
          </a:lstStyle>
          <a:p>
            <a:r>
              <a:rPr lang="en-US" dirty="0"/>
              <a:t>Click to edit Master title style</a:t>
            </a:r>
          </a:p>
        </p:txBody>
      </p:sp>
      <p:sp>
        <p:nvSpPr>
          <p:cNvPr id="18" name="Text Placeholder 17"/>
          <p:cNvSpPr>
            <a:spLocks noGrp="1"/>
          </p:cNvSpPr>
          <p:nvPr>
            <p:ph type="body" sz="quarter" idx="10"/>
          </p:nvPr>
        </p:nvSpPr>
        <p:spPr>
          <a:xfrm>
            <a:off x="234315" y="2008818"/>
            <a:ext cx="8675370" cy="1422400"/>
          </a:xfrm>
          <a:prstGeom prst="rect">
            <a:avLst/>
          </a:prstGeom>
        </p:spPr>
        <p:txBody>
          <a:bodyPr/>
          <a:lstStyle>
            <a:lvl1pPr marL="0" indent="0" algn="ctr">
              <a:buNone/>
              <a:defRPr lang="en-US" sz="3400" kern="1200" dirty="0" smtClean="0">
                <a:solidFill>
                  <a:schemeClr val="tx1"/>
                </a:solidFill>
                <a:latin typeface="HurmeGeometricSans4-Light" charset="0"/>
                <a:ea typeface="HurmeGeometricSans4-Light" charset="0"/>
                <a:cs typeface="HurmeGeometricSans4-Light" charset="0"/>
              </a:defRPr>
            </a:lvl1pPr>
            <a:lvl2pPr marL="457200" indent="0">
              <a:buNone/>
              <a:defRPr/>
            </a:lvl2pPr>
          </a:lstStyle>
          <a:p>
            <a:pPr lvl="0"/>
            <a:r>
              <a:rPr lang="en-US" dirty="0"/>
              <a:t>Click to edit Master text styles</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1118" y="3452914"/>
            <a:ext cx="2300551" cy="1206090"/>
          </a:xfrm>
          <a:prstGeom prst="rect">
            <a:avLst/>
          </a:prstGeom>
        </p:spPr>
      </p:pic>
    </p:spTree>
    <p:extLst>
      <p:ext uri="{BB962C8B-B14F-4D97-AF65-F5344CB8AC3E}">
        <p14:creationId xmlns:p14="http://schemas.microsoft.com/office/powerpoint/2010/main" val="379198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7" name="Picture Placeholder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400"/>
            <a:ext cx="9144000" cy="5207000"/>
          </a:xfrm>
          <a:prstGeom prst="rect">
            <a:avLst/>
          </a:prstGeom>
          <a:noFill/>
        </p:spPr>
      </p:pic>
      <p:sp>
        <p:nvSpPr>
          <p:cNvPr id="8" name="Rectangle 7"/>
          <p:cNvSpPr/>
          <p:nvPr userDrawn="1"/>
        </p:nvSpPr>
        <p:spPr>
          <a:xfrm>
            <a:off x="0" y="-16329"/>
            <a:ext cx="9144001" cy="5208815"/>
          </a:xfrm>
          <a:prstGeom prst="rect">
            <a:avLst/>
          </a:prstGeom>
          <a:solidFill>
            <a:srgbClr val="923751">
              <a:alpha val="6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HurmeGeometricSans4 Regular" charset="0"/>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843" y="3238589"/>
            <a:ext cx="7736486" cy="1350944"/>
          </a:xfrm>
          <a:prstGeom prst="rect">
            <a:avLst/>
          </a:prstGeom>
        </p:spPr>
      </p:pic>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27600" y="407749"/>
            <a:ext cx="4491583" cy="2292426"/>
          </a:xfrm>
          <a:prstGeom prst="rect">
            <a:avLst/>
          </a:prstGeom>
        </p:spPr>
      </p:pic>
      <p:sp>
        <p:nvSpPr>
          <p:cNvPr id="9" name="TextBox 10"/>
          <p:cNvSpPr txBox="1">
            <a:spLocks noChangeArrowheads="1"/>
          </p:cNvSpPr>
          <p:nvPr userDrawn="1"/>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10"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PRESENTATION | 2015</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extLst>
      <p:ext uri="{BB962C8B-B14F-4D97-AF65-F5344CB8AC3E}">
        <p14:creationId xmlns:p14="http://schemas.microsoft.com/office/powerpoint/2010/main" val="89452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99E3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53000"/>
            <a:extLst>
              <a:ext uri="{28A0092B-C50C-407E-A947-70E740481C1C}">
                <a14:useLocalDpi xmlns:a14="http://schemas.microsoft.com/office/drawing/2010/main"/>
              </a:ext>
            </a:extLst>
          </a:blip>
          <a:srcRect/>
          <a:stretch/>
        </p:blipFill>
        <p:spPr>
          <a:xfrm>
            <a:off x="-4958" y="-13116"/>
            <a:ext cx="9148957" cy="5156616"/>
          </a:xfrm>
          <a:prstGeom prst="rect">
            <a:avLst/>
          </a:prstGeom>
          <a:solidFill>
            <a:srgbClr val="FAC341"/>
          </a:solidFill>
        </p:spPr>
      </p:pic>
      <p:pic>
        <p:nvPicPr>
          <p:cNvPr id="4" name="Picture 3"/>
          <p:cNvPicPr>
            <a:picLocks noChangeAspect="1"/>
          </p:cNvPicPr>
          <p:nvPr userDrawn="1"/>
        </p:nvPicPr>
        <p:blipFill>
          <a:blip r:embed="rId3"/>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3750515"/>
          </a:xfrm>
          <a:prstGeom prst="rect">
            <a:avLst/>
          </a:prstGeom>
        </p:spPr>
        <p:txBody>
          <a:bodyPr anchor="ctr"/>
          <a:lstStyle>
            <a:lvl1pPr algn="ctr" defTabSz="457200" rtl="0" fontAlgn="base">
              <a:lnSpc>
                <a:spcPts val="10000"/>
              </a:lnSpc>
              <a:spcBef>
                <a:spcPct val="0"/>
              </a:spcBef>
              <a:spcAft>
                <a:spcPct val="0"/>
              </a:spcAft>
              <a:defRPr lang="en-US" sz="5100" kern="1200" dirty="0">
                <a:solidFill>
                  <a:srgbClr val="923751"/>
                </a:solidFill>
                <a:latin typeface="HeartAndSoul" charset="0"/>
                <a:ea typeface="HeartAndSoul" charset="0"/>
                <a:cs typeface="HeartAndSoul" charset="0"/>
              </a:defRPr>
            </a:lvl1pPr>
          </a:lstStyle>
          <a:p>
            <a:r>
              <a:rPr lang="en-US" dirty="0"/>
              <a:t>Click to edit Master title style</a:t>
            </a:r>
          </a:p>
        </p:txBody>
      </p:sp>
      <p:sp>
        <p:nvSpPr>
          <p:cNvPr id="9" name="Content Placeholder 8"/>
          <p:cNvSpPr>
            <a:spLocks noGrp="1"/>
          </p:cNvSpPr>
          <p:nvPr>
            <p:ph sz="quarter" idx="10" hasCustomPrompt="1"/>
          </p:nvPr>
        </p:nvSpPr>
        <p:spPr>
          <a:xfrm>
            <a:off x="628650" y="4025900"/>
            <a:ext cx="7886700" cy="241300"/>
          </a:xfrm>
          <a:prstGeom prst="rect">
            <a:avLst/>
          </a:prstGeom>
        </p:spPr>
        <p:txBody>
          <a:bodyPr/>
          <a:lstStyle>
            <a:lvl1pPr algn="ctr" defTabSz="457200" rtl="0" fontAlgn="base">
              <a:spcBef>
                <a:spcPct val="0"/>
              </a:spcBef>
              <a:spcAft>
                <a:spcPct val="0"/>
              </a:spcAft>
              <a:defRPr lang="en-US" sz="900" b="1" kern="1200" dirty="0">
                <a:solidFill>
                  <a:srgbClr val="48372A"/>
                </a:solidFill>
                <a:latin typeface="Hurme Geometric Sans 4" charset="0"/>
                <a:ea typeface="Hurme Geometric Sans 4" charset="0"/>
                <a:cs typeface="Hurme Geometric Sans 4" charset="0"/>
              </a:defRPr>
            </a:lvl1pPr>
            <a:lvl2pPr algn="ctr">
              <a:defRPr/>
            </a:lvl2pPr>
            <a:lvl3pPr algn="ctr">
              <a:defRPr/>
            </a:lvl3pPr>
            <a:lvl4pPr algn="ctr">
              <a:defRPr/>
            </a:lvl4pPr>
            <a:lvl5pPr algn="ctr">
              <a:defRPr/>
            </a:lvl5pPr>
          </a:lstStyle>
          <a:p>
            <a:pPr lvl="0"/>
            <a:r>
              <a:rPr lang="en-US" dirty="0"/>
              <a:t>CLICK TO EDIT MASTER TEXT STYLES</a:t>
            </a:r>
          </a:p>
        </p:txBody>
      </p:sp>
      <p:sp>
        <p:nvSpPr>
          <p:cNvPr id="10" name="TextBox 10"/>
          <p:cNvSpPr txBox="1">
            <a:spLocks noChangeArrowheads="1"/>
          </p:cNvSpPr>
          <p:nvPr userDrawn="1"/>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11"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PRESENTATION | 2015</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extLst>
      <p:ext uri="{BB962C8B-B14F-4D97-AF65-F5344CB8AC3E}">
        <p14:creationId xmlns:p14="http://schemas.microsoft.com/office/powerpoint/2010/main" val="144419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a:prstGeom prst="rect">
            <a:avLst/>
          </a:prstGeom>
        </p:spPr>
        <p:txBody>
          <a:bodyPr/>
          <a:lstStyle>
            <a:lvl1pPr>
              <a:defRPr>
                <a:latin typeface="HurmeGeometricSans4 Regular" charset="0"/>
                <a:cs typeface="HurmeGeometricSans4 Regular" charset="0"/>
              </a:defRPr>
            </a:lvl1pPr>
          </a:lstStyle>
          <a:p>
            <a:pPr lvl="0"/>
            <a:endParaRPr lang="en-US" noProof="0" dirty="0"/>
          </a:p>
        </p:txBody>
      </p:sp>
    </p:spTree>
    <p:extLst>
      <p:ext uri="{BB962C8B-B14F-4D97-AF65-F5344CB8AC3E}">
        <p14:creationId xmlns:p14="http://schemas.microsoft.com/office/powerpoint/2010/main" val="1844567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232525" cy="5143500"/>
          </a:xfrm>
          <a:prstGeom prst="rect">
            <a:avLst/>
          </a:prstGeom>
        </p:spPr>
        <p:txBody>
          <a:bodyPr rtlCol="0">
            <a:normAutofit/>
          </a:bodyPr>
          <a:lstStyle>
            <a:lvl1pPr marL="0" indent="0">
              <a:buNone/>
              <a:defRPr/>
            </a:lvl1pPr>
          </a:lstStyle>
          <a:p>
            <a:pPr lvl="0"/>
            <a:endParaRPr lang="en-US" noProof="0" dirty="0"/>
          </a:p>
        </p:txBody>
      </p:sp>
      <p:sp>
        <p:nvSpPr>
          <p:cNvPr id="4" name="Text Placeholder 3"/>
          <p:cNvSpPr>
            <a:spLocks noGrp="1"/>
          </p:cNvSpPr>
          <p:nvPr>
            <p:ph idx="1"/>
          </p:nvPr>
        </p:nvSpPr>
        <p:spPr>
          <a:xfrm>
            <a:off x="6463508" y="874713"/>
            <a:ext cx="2223292" cy="3394075"/>
          </a:xfrm>
          <a:prstGeom prst="rect">
            <a:avLst/>
          </a:prstGeom>
        </p:spPr>
        <p:txBody>
          <a:bodyPr rtlCol="0">
            <a:normAutofit/>
          </a:bodyPr>
          <a:lstStyle/>
          <a:p>
            <a:pPr lvl="0"/>
            <a:r>
              <a:rPr lang="en-US" noProof="0" dirty="0"/>
              <a:t>Click to edit Master text styles</a:t>
            </a:r>
          </a:p>
        </p:txBody>
      </p:sp>
    </p:spTree>
    <p:extLst>
      <p:ext uri="{BB962C8B-B14F-4D97-AF65-F5344CB8AC3E}">
        <p14:creationId xmlns:p14="http://schemas.microsoft.com/office/powerpoint/2010/main" val="272290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8229600" cy="857250"/>
          </a:xfrm>
        </p:spPr>
        <p:txBody>
          <a:bodyPr>
            <a:normAutofit/>
          </a:bodyPr>
          <a:lstStyle>
            <a:lvl1pPr>
              <a:defRPr sz="1400"/>
            </a:lvl1pPr>
          </a:lstStyle>
          <a:p>
            <a:r>
              <a:rPr lang="en-US" dirty="0"/>
              <a:t>Click to edit Master title style</a:t>
            </a:r>
          </a:p>
        </p:txBody>
      </p:sp>
      <p:sp>
        <p:nvSpPr>
          <p:cNvPr id="4" name="Text Placeholder 3"/>
          <p:cNvSpPr>
            <a:spLocks noGrp="1"/>
          </p:cNvSpPr>
          <p:nvPr>
            <p:ph type="body" sz="quarter" idx="10"/>
          </p:nvPr>
        </p:nvSpPr>
        <p:spPr>
          <a:xfrm>
            <a:off x="457200" y="1520568"/>
            <a:ext cx="8229600" cy="3032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6726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5037624" cy="857250"/>
          </a:xfrm>
        </p:spPr>
        <p:txBody>
          <a:bodyPr>
            <a:normAutofit/>
          </a:bodyPr>
          <a:lstStyle>
            <a:lvl1pPr>
              <a:defRPr sz="1400"/>
            </a:lvl1pPr>
          </a:lstStyle>
          <a:p>
            <a:r>
              <a:rPr lang="en-US"/>
              <a:t>Click to edit Master title style</a:t>
            </a:r>
          </a:p>
        </p:txBody>
      </p:sp>
      <p:sp>
        <p:nvSpPr>
          <p:cNvPr id="4" name="Text Placeholder 3"/>
          <p:cNvSpPr>
            <a:spLocks noGrp="1"/>
          </p:cNvSpPr>
          <p:nvPr>
            <p:ph type="body" sz="quarter" idx="10"/>
          </p:nvPr>
        </p:nvSpPr>
        <p:spPr>
          <a:xfrm>
            <a:off x="457200" y="1520568"/>
            <a:ext cx="5037624" cy="3133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5952726" y="0"/>
            <a:ext cx="3191273" cy="2571750"/>
          </a:xfrm>
        </p:spPr>
        <p:txBody>
          <a:bodyPr/>
          <a:lstStyle>
            <a:lvl1pPr marL="0" indent="0">
              <a:buNone/>
              <a:defRPr/>
            </a:lvl1pPr>
          </a:lstStyle>
          <a:p>
            <a:endParaRPr lang="en-US" dirty="0"/>
          </a:p>
        </p:txBody>
      </p:sp>
      <p:sp>
        <p:nvSpPr>
          <p:cNvPr id="6" name="Picture Placeholder 4"/>
          <p:cNvSpPr>
            <a:spLocks noGrp="1"/>
          </p:cNvSpPr>
          <p:nvPr>
            <p:ph type="pic" sz="quarter" idx="13"/>
          </p:nvPr>
        </p:nvSpPr>
        <p:spPr>
          <a:xfrm>
            <a:off x="5952726" y="2573784"/>
            <a:ext cx="3191273" cy="2569716"/>
          </a:xfrm>
        </p:spPr>
        <p:txBody>
          <a:bodyPr/>
          <a:lstStyle>
            <a:lvl1pPr marL="0" indent="0">
              <a:buNone/>
              <a:defRPr/>
            </a:lvl1pPr>
          </a:lstStyle>
          <a:p>
            <a:endParaRPr lang="en-US" dirty="0"/>
          </a:p>
        </p:txBody>
      </p:sp>
    </p:spTree>
    <p:extLst>
      <p:ext uri="{BB962C8B-B14F-4D97-AF65-F5344CB8AC3E}">
        <p14:creationId xmlns:p14="http://schemas.microsoft.com/office/powerpoint/2010/main" val="381830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05"/>
            <a:ext cx="5037624" cy="857250"/>
          </a:xfrm>
        </p:spPr>
        <p:txBody>
          <a:bodyPr>
            <a:normAutofit/>
          </a:bodyPr>
          <a:lstStyle>
            <a:lvl1pPr>
              <a:defRPr sz="1400"/>
            </a:lvl1pPr>
          </a:lstStyle>
          <a:p>
            <a:r>
              <a:rPr lang="en-US"/>
              <a:t>Click to edit Master title style</a:t>
            </a:r>
          </a:p>
        </p:txBody>
      </p:sp>
      <p:sp>
        <p:nvSpPr>
          <p:cNvPr id="4" name="Text Placeholder 3"/>
          <p:cNvSpPr>
            <a:spLocks noGrp="1"/>
          </p:cNvSpPr>
          <p:nvPr>
            <p:ph type="body" sz="quarter" idx="10"/>
          </p:nvPr>
        </p:nvSpPr>
        <p:spPr>
          <a:xfrm>
            <a:off x="457200" y="1520568"/>
            <a:ext cx="5037624" cy="3133125"/>
          </a:xfrm>
        </p:spPr>
        <p:txBody>
          <a:bodyPr/>
          <a:lstStyle>
            <a:lvl2pPr marL="569913" indent="-112713">
              <a:defRPr sz="900"/>
            </a:lvl2pPr>
            <a:lvl3pPr marL="1028700" indent="-120650">
              <a:defRPr sz="900"/>
            </a:lvl3pPr>
            <a:lvl4pPr marL="1484313" indent="-122238">
              <a:defRPr sz="900"/>
            </a:lvl4pPr>
            <a:lvl5pPr marL="1943100" indent="-111125">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5952726" y="-1"/>
            <a:ext cx="3191273" cy="5143501"/>
          </a:xfrm>
        </p:spPr>
        <p:txBody>
          <a:bodyPr/>
          <a:lstStyle>
            <a:lvl1pPr marL="0" indent="0">
              <a:buNone/>
              <a:defRPr/>
            </a:lvl1pPr>
          </a:lstStyle>
          <a:p>
            <a:endParaRPr lang="en-US" dirty="0"/>
          </a:p>
        </p:txBody>
      </p:sp>
    </p:spTree>
    <p:extLst>
      <p:ext uri="{BB962C8B-B14F-4D97-AF65-F5344CB8AC3E}">
        <p14:creationId xmlns:p14="http://schemas.microsoft.com/office/powerpoint/2010/main" val="3702699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8229600" cy="420296"/>
          </a:xfrm>
        </p:spPr>
        <p:txBody>
          <a:bodyPr anchor="b">
            <a:normAutofit/>
          </a:bodyPr>
          <a:lstStyle>
            <a:lvl1pPr>
              <a:defRPr sz="1400"/>
            </a:lvl1pPr>
          </a:lstStyle>
          <a:p>
            <a:r>
              <a:rPr lang="en-US" dirty="0"/>
              <a:t>Click to edit Master title style</a:t>
            </a:r>
          </a:p>
        </p:txBody>
      </p:sp>
      <p:sp>
        <p:nvSpPr>
          <p:cNvPr id="4" name="Text Placeholder 3"/>
          <p:cNvSpPr>
            <a:spLocks noGrp="1"/>
          </p:cNvSpPr>
          <p:nvPr>
            <p:ph type="body" sz="quarter" idx="10"/>
          </p:nvPr>
        </p:nvSpPr>
        <p:spPr>
          <a:xfrm>
            <a:off x="457200" y="1570727"/>
            <a:ext cx="8229600" cy="3082966"/>
          </a:xfrm>
        </p:spPr>
        <p:txBody>
          <a:bodyPr/>
          <a:lstStyle>
            <a:lvl1pPr marL="115888" indent="-115888">
              <a:buClr>
                <a:srgbClr val="5C4F47"/>
              </a:buClr>
              <a:defRPr/>
            </a:lvl1pPr>
            <a:lvl2pPr marL="569913" indent="-112713">
              <a:defRPr sz="900"/>
            </a:lvl2pPr>
            <a:lvl3pPr marL="1028700" indent="-120650">
              <a:defRPr sz="900"/>
            </a:lvl3pPr>
            <a:lvl4pPr marL="1484313" indent="-122238">
              <a:defRPr sz="900"/>
            </a:lvl4pPr>
            <a:lvl5pPr marL="1943100" indent="-111125">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861832"/>
            <a:ext cx="8229600" cy="423863"/>
          </a:xfrm>
        </p:spPr>
        <p:txBody>
          <a:bodyPr/>
          <a:lstStyle>
            <a:lvl1pPr marL="0" indent="0">
              <a:buNone/>
              <a:defRPr>
                <a:latin typeface="HurmeGeometricSans4 Light" charset="0"/>
                <a:cs typeface="HurmeGeometricSans4 Light" charset="0"/>
              </a:defRPr>
            </a:lvl1pPr>
            <a:lvl2pPr marL="457148" indent="0">
              <a:buNone/>
              <a:defRPr/>
            </a:lvl2pPr>
            <a:lvl3pPr marL="907947" indent="0">
              <a:buNone/>
              <a:defRPr/>
            </a:lvl3pPr>
            <a:lvl4pPr marL="1361921" indent="0">
              <a:buNone/>
              <a:defRPr/>
            </a:lvl4pPr>
            <a:lvl5pPr marL="1831768" indent="0">
              <a:buNone/>
              <a:defRPr/>
            </a:lvl5pPr>
          </a:lstStyle>
          <a:p>
            <a:pPr lvl="0"/>
            <a:r>
              <a:rPr lang="en-US" dirty="0"/>
              <a:t>Click to edit Master text styles</a:t>
            </a:r>
          </a:p>
        </p:txBody>
      </p:sp>
    </p:spTree>
    <p:extLst>
      <p:ext uri="{BB962C8B-B14F-4D97-AF65-F5344CB8AC3E}">
        <p14:creationId xmlns:p14="http://schemas.microsoft.com/office/powerpoint/2010/main" val="142294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5020344" cy="420296"/>
          </a:xfrm>
        </p:spPr>
        <p:txBody>
          <a:bodyPr anchor="b">
            <a:normAutofit/>
          </a:bodyPr>
          <a:lstStyle>
            <a:lvl1pPr>
              <a:defRPr sz="1400"/>
            </a:lvl1pPr>
          </a:lstStyle>
          <a:p>
            <a:r>
              <a:rPr lang="en-US" dirty="0"/>
              <a:t>Click to edit Master title style</a:t>
            </a:r>
          </a:p>
        </p:txBody>
      </p:sp>
      <p:sp>
        <p:nvSpPr>
          <p:cNvPr id="4" name="Text Placeholder 3"/>
          <p:cNvSpPr>
            <a:spLocks noGrp="1"/>
          </p:cNvSpPr>
          <p:nvPr>
            <p:ph type="body" sz="quarter" idx="10"/>
          </p:nvPr>
        </p:nvSpPr>
        <p:spPr>
          <a:xfrm>
            <a:off x="457200" y="1570727"/>
            <a:ext cx="5020344" cy="3082966"/>
          </a:xfrm>
        </p:spPr>
        <p:txBody>
          <a:bodyPr/>
          <a:lstStyle>
            <a:lvl1pPr marL="115888" indent="-115888">
              <a:buClr>
                <a:srgbClr val="5C4F47"/>
              </a:buClr>
              <a:defRPr/>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861832"/>
            <a:ext cx="5020344" cy="423863"/>
          </a:xfrm>
        </p:spPr>
        <p:txBody>
          <a:bodyPr/>
          <a:lstStyle>
            <a:lvl1pPr marL="0" indent="0">
              <a:buNone/>
              <a:defRPr>
                <a:latin typeface="HurmeGeometricSans4 Light" charset="0"/>
                <a:cs typeface="HurmeGeometricSans4 Light" charset="0"/>
              </a:defRPr>
            </a:lvl1pPr>
            <a:lvl2pPr marL="457148" indent="0">
              <a:buNone/>
              <a:defRPr/>
            </a:lvl2pPr>
            <a:lvl3pPr marL="907947" indent="0">
              <a:buNone/>
              <a:defRPr/>
            </a:lvl3pPr>
            <a:lvl4pPr marL="1361921" indent="0">
              <a:buNone/>
              <a:defRPr/>
            </a:lvl4pPr>
            <a:lvl5pPr marL="1831768" indent="0">
              <a:buNone/>
              <a:defRPr/>
            </a:lvl5pPr>
          </a:lstStyle>
          <a:p>
            <a:pPr lvl="0"/>
            <a:r>
              <a:rPr lang="en-US" dirty="0"/>
              <a:t>Click to edit Master text styles</a:t>
            </a:r>
          </a:p>
        </p:txBody>
      </p:sp>
      <p:sp>
        <p:nvSpPr>
          <p:cNvPr id="8" name="Picture Placeholder 4"/>
          <p:cNvSpPr>
            <a:spLocks noGrp="1"/>
          </p:cNvSpPr>
          <p:nvPr>
            <p:ph type="pic" sz="quarter" idx="12"/>
          </p:nvPr>
        </p:nvSpPr>
        <p:spPr>
          <a:xfrm>
            <a:off x="5952726" y="0"/>
            <a:ext cx="3191273" cy="2571750"/>
          </a:xfrm>
        </p:spPr>
        <p:txBody>
          <a:bodyPr/>
          <a:lstStyle>
            <a:lvl1pPr marL="0" indent="0">
              <a:buNone/>
              <a:defRPr/>
            </a:lvl1pPr>
          </a:lstStyle>
          <a:p>
            <a:endParaRPr lang="en-US" dirty="0"/>
          </a:p>
        </p:txBody>
      </p:sp>
      <p:sp>
        <p:nvSpPr>
          <p:cNvPr id="9" name="Picture Placeholder 4"/>
          <p:cNvSpPr>
            <a:spLocks noGrp="1"/>
          </p:cNvSpPr>
          <p:nvPr>
            <p:ph type="pic" sz="quarter" idx="13"/>
          </p:nvPr>
        </p:nvSpPr>
        <p:spPr>
          <a:xfrm>
            <a:off x="5952726" y="2573784"/>
            <a:ext cx="3191273" cy="2569716"/>
          </a:xfrm>
        </p:spPr>
        <p:txBody>
          <a:bodyPr/>
          <a:lstStyle>
            <a:lvl1pPr marL="0" indent="0">
              <a:buNone/>
              <a:defRPr/>
            </a:lvl1pPr>
          </a:lstStyle>
          <a:p>
            <a:endParaRPr lang="en-US" dirty="0"/>
          </a:p>
        </p:txBody>
      </p:sp>
    </p:spTree>
    <p:extLst>
      <p:ext uri="{BB962C8B-B14F-4D97-AF65-F5344CB8AC3E}">
        <p14:creationId xmlns:p14="http://schemas.microsoft.com/office/powerpoint/2010/main" val="335431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33181"/>
            <a:ext cx="8229600" cy="420296"/>
          </a:xfrm>
        </p:spPr>
        <p:txBody>
          <a:bodyPr anchor="b">
            <a:normAutofit/>
          </a:bodyPr>
          <a:lstStyle>
            <a:lvl1pPr>
              <a:defRPr sz="1400"/>
            </a:lvl1pPr>
          </a:lstStyle>
          <a:p>
            <a:r>
              <a:rPr lang="en-US" dirty="0"/>
              <a:t>Click to edit Master title style</a:t>
            </a:r>
          </a:p>
        </p:txBody>
      </p:sp>
      <p:sp>
        <p:nvSpPr>
          <p:cNvPr id="4" name="Text Placeholder 3"/>
          <p:cNvSpPr>
            <a:spLocks noGrp="1"/>
          </p:cNvSpPr>
          <p:nvPr>
            <p:ph type="body" sz="quarter" idx="10"/>
          </p:nvPr>
        </p:nvSpPr>
        <p:spPr>
          <a:xfrm>
            <a:off x="457200" y="1570727"/>
            <a:ext cx="8229600" cy="3082966"/>
          </a:xfrm>
        </p:spPr>
        <p:txBody>
          <a:bodyPr numCol="2" spcCol="457200"/>
          <a:lstStyle>
            <a:lvl1pPr marL="0" indent="0">
              <a:buClr>
                <a:srgbClr val="5C4F47"/>
              </a:buClr>
              <a:buNone/>
              <a:defRPr sz="900"/>
            </a:lvl1pPr>
            <a:lvl2pPr marL="457200" indent="0">
              <a:buNone/>
              <a:defRPr/>
            </a:lvl2pPr>
            <a:lvl3pPr marL="908050" indent="0">
              <a:buNone/>
              <a:defRPr/>
            </a:lvl3pPr>
            <a:lvl4pPr marL="1362075" indent="0">
              <a:buNone/>
              <a:defRPr/>
            </a:lvl4pPr>
            <a:lvl5pPr marL="1831975" indent="0">
              <a:buNone/>
              <a:defRPr/>
            </a:lvl5pPr>
          </a:lstStyle>
          <a:p>
            <a:pPr lvl="0"/>
            <a:r>
              <a:rPr lang="en-US" dirty="0"/>
              <a:t>Click to edit Master text styles</a:t>
            </a:r>
          </a:p>
        </p:txBody>
      </p:sp>
      <p:sp>
        <p:nvSpPr>
          <p:cNvPr id="6" name="Text Placeholder 5"/>
          <p:cNvSpPr>
            <a:spLocks noGrp="1"/>
          </p:cNvSpPr>
          <p:nvPr>
            <p:ph type="body" sz="quarter" idx="11"/>
          </p:nvPr>
        </p:nvSpPr>
        <p:spPr>
          <a:xfrm>
            <a:off x="457200" y="861832"/>
            <a:ext cx="8229600" cy="423863"/>
          </a:xfrm>
        </p:spPr>
        <p:txBody>
          <a:bodyPr/>
          <a:lstStyle>
            <a:lvl1pPr marL="0" indent="0">
              <a:buNone/>
              <a:defRPr>
                <a:latin typeface="HurmeGeometricSans4 Light" charset="0"/>
                <a:cs typeface="HurmeGeometricSans4 Light" charset="0"/>
              </a:defRPr>
            </a:lvl1pPr>
            <a:lvl2pPr marL="457148" indent="0">
              <a:buNone/>
              <a:defRPr/>
            </a:lvl2pPr>
            <a:lvl3pPr marL="907947" indent="0">
              <a:buNone/>
              <a:defRPr/>
            </a:lvl3pPr>
            <a:lvl4pPr marL="1361921" indent="0">
              <a:buNone/>
              <a:defRPr/>
            </a:lvl4pPr>
            <a:lvl5pPr marL="1831768" indent="0">
              <a:buNone/>
              <a:defRPr/>
            </a:lvl5pPr>
          </a:lstStyle>
          <a:p>
            <a:pPr lvl="0"/>
            <a:r>
              <a:rPr lang="en-US" dirty="0"/>
              <a:t>Click to edit Master text styles</a:t>
            </a:r>
          </a:p>
        </p:txBody>
      </p:sp>
    </p:spTree>
    <p:extLst>
      <p:ext uri="{BB962C8B-B14F-4D97-AF65-F5344CB8AC3E}">
        <p14:creationId xmlns:p14="http://schemas.microsoft.com/office/powerpoint/2010/main" val="267019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a:prstGeom prst="rect">
            <a:avLst/>
          </a:prstGeom>
        </p:spPr>
        <p:txBody>
          <a:bodyPr/>
          <a:lstStyle>
            <a:lvl1pPr>
              <a:defRPr>
                <a:latin typeface="HurmeGeometricSans4 Regular" charset="0"/>
                <a:cs typeface="HurmeGeometricSans4 Regular" charset="0"/>
              </a:defRPr>
            </a:lvl1pPr>
          </a:lstStyle>
          <a:p>
            <a:pPr lvl="0"/>
            <a:endParaRPr lang="en-US" noProof="0" dirty="0"/>
          </a:p>
        </p:txBody>
      </p:sp>
    </p:spTree>
    <p:extLst>
      <p:ext uri="{BB962C8B-B14F-4D97-AF65-F5344CB8AC3E}">
        <p14:creationId xmlns:p14="http://schemas.microsoft.com/office/powerpoint/2010/main" val="1069038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421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9980"/>
            <a:ext cx="9144000" cy="5173480"/>
          </a:xfrm>
          <a:prstGeom prst="rect">
            <a:avLst/>
          </a:prstGeom>
        </p:spPr>
      </p:pic>
      <p:sp>
        <p:nvSpPr>
          <p:cNvPr id="14" name="Title 13"/>
          <p:cNvSpPr>
            <a:spLocks noGrp="1"/>
          </p:cNvSpPr>
          <p:nvPr>
            <p:ph type="title"/>
          </p:nvPr>
        </p:nvSpPr>
        <p:spPr>
          <a:xfrm>
            <a:off x="234315" y="1015043"/>
            <a:ext cx="8675370" cy="993775"/>
          </a:xfrm>
          <a:prstGeom prst="rect">
            <a:avLst/>
          </a:prstGeom>
        </p:spPr>
        <p:txBody>
          <a:bodyPr/>
          <a:lstStyle>
            <a:lvl1pPr algn="ctr" defTabSz="457200" rtl="0" fontAlgn="base">
              <a:spcBef>
                <a:spcPct val="0"/>
              </a:spcBef>
              <a:spcAft>
                <a:spcPct val="0"/>
              </a:spcAft>
              <a:defRPr lang="en-US" sz="6600" kern="1200">
                <a:solidFill>
                  <a:schemeClr val="bg1"/>
                </a:solidFill>
                <a:latin typeface="HeartAndSoul" charset="0"/>
                <a:ea typeface="HeartAndSoul" charset="0"/>
                <a:cs typeface="HeartAndSoul" charset="0"/>
              </a:defRPr>
            </a:lvl1pPr>
          </a:lstStyle>
          <a:p>
            <a:r>
              <a:rPr lang="en-US" dirty="0"/>
              <a:t>Click to edit Master title style</a:t>
            </a:r>
          </a:p>
        </p:txBody>
      </p:sp>
      <p:sp>
        <p:nvSpPr>
          <p:cNvPr id="18" name="Text Placeholder 17"/>
          <p:cNvSpPr>
            <a:spLocks noGrp="1"/>
          </p:cNvSpPr>
          <p:nvPr>
            <p:ph type="body" sz="quarter" idx="10"/>
          </p:nvPr>
        </p:nvSpPr>
        <p:spPr>
          <a:xfrm>
            <a:off x="234315" y="2008818"/>
            <a:ext cx="8675370" cy="1422400"/>
          </a:xfrm>
          <a:prstGeom prst="rect">
            <a:avLst/>
          </a:prstGeom>
        </p:spPr>
        <p:txBody>
          <a:bodyPr/>
          <a:lstStyle>
            <a:lvl1pPr marL="0" indent="0" algn="ctr">
              <a:buNone/>
              <a:defRPr lang="en-US" sz="3400" kern="1200" dirty="0" smtClean="0">
                <a:solidFill>
                  <a:schemeClr val="tx1"/>
                </a:solidFill>
                <a:latin typeface="HurmeGeometricSans4-Light" charset="0"/>
                <a:ea typeface="HurmeGeometricSans4-Light" charset="0"/>
                <a:cs typeface="HurmeGeometricSans4-Light" charset="0"/>
              </a:defRPr>
            </a:lvl1pPr>
            <a:lvl2pPr marL="457200" indent="0">
              <a:buNone/>
              <a:defRPr/>
            </a:lvl2pPr>
          </a:lstStyle>
          <a:p>
            <a:pPr lvl="0"/>
            <a:r>
              <a:rPr lang="en-US" dirty="0"/>
              <a:t>Click to edit Master text styles</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1118" y="3452914"/>
            <a:ext cx="2300551" cy="1206090"/>
          </a:xfrm>
          <a:prstGeom prst="rect">
            <a:avLst/>
          </a:prstGeom>
        </p:spPr>
      </p:pic>
    </p:spTree>
    <p:extLst>
      <p:ext uri="{BB962C8B-B14F-4D97-AF65-F5344CB8AC3E}">
        <p14:creationId xmlns:p14="http://schemas.microsoft.com/office/powerpoint/2010/main" val="163294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rgbClr val="FFC32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4089660"/>
          </a:xfrm>
          <a:prstGeom prst="rect">
            <a:avLst/>
          </a:prstGeom>
        </p:spPr>
        <p:txBody>
          <a:bodyPr/>
          <a:lstStyle>
            <a:lvl1pPr algn="ctr" defTabSz="457200" rtl="0" fontAlgn="base">
              <a:lnSpc>
                <a:spcPts val="10000"/>
              </a:lnSpc>
              <a:spcBef>
                <a:spcPct val="0"/>
              </a:spcBef>
              <a:spcAft>
                <a:spcPct val="0"/>
              </a:spcAft>
              <a:defRPr lang="en-US" sz="9600" kern="1200">
                <a:solidFill>
                  <a:schemeClr val="bg1"/>
                </a:solidFill>
                <a:latin typeface="HurmeGeometricSans4-Thin" charset="0"/>
                <a:ea typeface="HurmeGeometricSans4-Thin" charset="0"/>
                <a:cs typeface="HurmeGeometricSans4-Thin" charset="0"/>
              </a:defRPr>
            </a:lvl1pPr>
          </a:lstStyle>
          <a:p>
            <a:r>
              <a:rPr lang="en-US" dirty="0"/>
              <a:t>Click to edit Master title style</a:t>
            </a:r>
          </a:p>
        </p:txBody>
      </p:sp>
    </p:spTree>
    <p:extLst>
      <p:ext uri="{BB962C8B-B14F-4D97-AF65-F5344CB8AC3E}">
        <p14:creationId xmlns:p14="http://schemas.microsoft.com/office/powerpoint/2010/main" val="186160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a:prstGeom prst="rect">
            <a:avLst/>
          </a:prstGeom>
        </p:spPr>
        <p:txBody>
          <a:bodyPr/>
          <a:lstStyle>
            <a:lvl1pPr>
              <a:defRPr>
                <a:latin typeface="HurmeGeometricSans4 Regular" charset="0"/>
                <a:cs typeface="HurmeGeometricSans4 Regular" charset="0"/>
              </a:defRPr>
            </a:lvl1pPr>
          </a:lstStyle>
          <a:p>
            <a:pPr lvl="0"/>
            <a:endParaRPr lang="en-US" noProof="0" dirty="0"/>
          </a:p>
        </p:txBody>
      </p:sp>
    </p:spTree>
    <p:extLst>
      <p:ext uri="{BB962C8B-B14F-4D97-AF65-F5344CB8AC3E}">
        <p14:creationId xmlns:p14="http://schemas.microsoft.com/office/powerpoint/2010/main" val="197639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3609975"/>
          </a:xfrm>
          <a:prstGeom prst="rect">
            <a:avLst/>
          </a:prstGeom>
        </p:spPr>
        <p:txBody>
          <a:bodyPr rtlCol="0">
            <a:normAutofit/>
          </a:bodyPr>
          <a:lstStyle/>
          <a:p>
            <a:pPr lvl="0"/>
            <a:endParaRPr lang="en-US" noProof="0" dirty="0"/>
          </a:p>
        </p:txBody>
      </p:sp>
      <p:sp>
        <p:nvSpPr>
          <p:cNvPr id="8" name="Title Placeholder 6"/>
          <p:cNvSpPr>
            <a:spLocks noGrp="1"/>
          </p:cNvSpPr>
          <p:nvPr>
            <p:ph type="title"/>
          </p:nvPr>
        </p:nvSpPr>
        <p:spPr>
          <a:xfrm>
            <a:off x="239891" y="3899252"/>
            <a:ext cx="4322187" cy="857250"/>
          </a:xfrm>
          <a:prstGeom prst="rect">
            <a:avLst/>
          </a:prstGeom>
        </p:spPr>
        <p:txBody>
          <a:bodyPr rtlCol="0">
            <a:normAutofit/>
          </a:bodyPr>
          <a:lstStyle>
            <a:lvl1pPr>
              <a:defRPr sz="1600"/>
            </a:lvl1pPr>
          </a:lstStyle>
          <a:p>
            <a:r>
              <a:rPr lang="en-US" dirty="0"/>
              <a:t>Click to edit Master title style</a:t>
            </a:r>
          </a:p>
        </p:txBody>
      </p:sp>
      <p:sp>
        <p:nvSpPr>
          <p:cNvPr id="5" name="Text Placeholder 2"/>
          <p:cNvSpPr>
            <a:spLocks noGrp="1"/>
          </p:cNvSpPr>
          <p:nvPr>
            <p:ph idx="1"/>
          </p:nvPr>
        </p:nvSpPr>
        <p:spPr>
          <a:xfrm>
            <a:off x="4801824" y="3899252"/>
            <a:ext cx="4170726" cy="857250"/>
          </a:xfrm>
          <a:prstGeom prst="rect">
            <a:avLst/>
          </a:prstGeom>
        </p:spPr>
        <p:txBody>
          <a:bodyPr rtlCol="0">
            <a:normAutofit/>
          </a:bodyPr>
          <a:lstStyle/>
          <a:p>
            <a:pPr lvl="0"/>
            <a:r>
              <a:rPr lang="en-US" noProof="0" dirty="0"/>
              <a:t>Click to edit Master text styles</a:t>
            </a:r>
          </a:p>
        </p:txBody>
      </p:sp>
    </p:spTree>
    <p:extLst>
      <p:ext uri="{BB962C8B-B14F-4D97-AF65-F5344CB8AC3E}">
        <p14:creationId xmlns:p14="http://schemas.microsoft.com/office/powerpoint/2010/main" val="106231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AF436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4089660"/>
          </a:xfrm>
          <a:prstGeom prst="rect">
            <a:avLst/>
          </a:prstGeom>
        </p:spPr>
        <p:txBody>
          <a:bodyPr/>
          <a:lstStyle>
            <a:lvl1pPr algn="ctr" defTabSz="457200" rtl="0" fontAlgn="base">
              <a:lnSpc>
                <a:spcPts val="10000"/>
              </a:lnSpc>
              <a:spcBef>
                <a:spcPct val="0"/>
              </a:spcBef>
              <a:spcAft>
                <a:spcPct val="0"/>
              </a:spcAft>
              <a:defRPr lang="en-US" sz="9600" kern="1200">
                <a:solidFill>
                  <a:schemeClr val="bg1"/>
                </a:solidFill>
                <a:latin typeface="HurmeGeometricSans4-Thin" charset="0"/>
                <a:ea typeface="HurmeGeometricSans4-Thin" charset="0"/>
                <a:cs typeface="HurmeGeometricSans4-Thin" charset="0"/>
              </a:defRPr>
            </a:lvl1pPr>
          </a:lstStyle>
          <a:p>
            <a:r>
              <a:rPr lang="en-US" dirty="0"/>
              <a:t>Click to edit Master title style</a:t>
            </a:r>
          </a:p>
        </p:txBody>
      </p:sp>
    </p:spTree>
    <p:extLst>
      <p:ext uri="{BB962C8B-B14F-4D97-AF65-F5344CB8AC3E}">
        <p14:creationId xmlns:p14="http://schemas.microsoft.com/office/powerpoint/2010/main" val="206062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FFC32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4089660"/>
          </a:xfrm>
          <a:prstGeom prst="rect">
            <a:avLst/>
          </a:prstGeom>
        </p:spPr>
        <p:txBody>
          <a:bodyPr/>
          <a:lstStyle>
            <a:lvl1pPr algn="ctr" defTabSz="457200" rtl="0" fontAlgn="base">
              <a:lnSpc>
                <a:spcPts val="10000"/>
              </a:lnSpc>
              <a:spcBef>
                <a:spcPct val="0"/>
              </a:spcBef>
              <a:spcAft>
                <a:spcPct val="0"/>
              </a:spcAft>
              <a:defRPr lang="en-US" sz="9600" kern="1200">
                <a:solidFill>
                  <a:schemeClr val="bg1"/>
                </a:solidFill>
                <a:latin typeface="HurmeGeometricSans4-Thin" charset="0"/>
                <a:ea typeface="HurmeGeometricSans4-Thin" charset="0"/>
                <a:cs typeface="HurmeGeometricSans4-Thin" charset="0"/>
              </a:defRPr>
            </a:lvl1pPr>
          </a:lstStyle>
          <a:p>
            <a:r>
              <a:rPr lang="en-US" dirty="0"/>
              <a:t>Click to edit Master title style</a:t>
            </a:r>
          </a:p>
        </p:txBody>
      </p:sp>
    </p:spTree>
    <p:extLst>
      <p:ext uri="{BB962C8B-B14F-4D97-AF65-F5344CB8AC3E}">
        <p14:creationId xmlns:p14="http://schemas.microsoft.com/office/powerpoint/2010/main" val="134285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F99E3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345813" y="4364298"/>
            <a:ext cx="337483" cy="134992"/>
          </a:xfrm>
          <a:prstGeom prst="rect">
            <a:avLst/>
          </a:prstGeom>
        </p:spPr>
      </p:pic>
      <p:sp>
        <p:nvSpPr>
          <p:cNvPr id="2" name="Title 1"/>
          <p:cNvSpPr>
            <a:spLocks noGrp="1"/>
          </p:cNvSpPr>
          <p:nvPr>
            <p:ph type="title"/>
          </p:nvPr>
        </p:nvSpPr>
        <p:spPr>
          <a:xfrm>
            <a:off x="628650" y="274638"/>
            <a:ext cx="7886700" cy="4089660"/>
          </a:xfrm>
          <a:prstGeom prst="rect">
            <a:avLst/>
          </a:prstGeom>
        </p:spPr>
        <p:txBody>
          <a:bodyPr/>
          <a:lstStyle>
            <a:lvl1pPr algn="ctr" defTabSz="457200" rtl="0" fontAlgn="base">
              <a:lnSpc>
                <a:spcPts val="10000"/>
              </a:lnSpc>
              <a:spcBef>
                <a:spcPct val="0"/>
              </a:spcBef>
              <a:spcAft>
                <a:spcPct val="0"/>
              </a:spcAft>
              <a:defRPr lang="en-US" sz="9600" kern="1200">
                <a:solidFill>
                  <a:schemeClr val="bg1"/>
                </a:solidFill>
                <a:latin typeface="HurmeGeometricSans4-Thin" charset="0"/>
                <a:ea typeface="HurmeGeometricSans4-Thin" charset="0"/>
                <a:cs typeface="HurmeGeometricSans4-Thin" charset="0"/>
              </a:defRPr>
            </a:lvl1pPr>
          </a:lstStyle>
          <a:p>
            <a:r>
              <a:rPr lang="en-US" dirty="0"/>
              <a:t>Click to edit Master title style</a:t>
            </a:r>
          </a:p>
        </p:txBody>
      </p:sp>
    </p:spTree>
    <p:extLst>
      <p:ext uri="{BB962C8B-B14F-4D97-AF65-F5344CB8AC3E}">
        <p14:creationId xmlns:p14="http://schemas.microsoft.com/office/powerpoint/2010/main" val="34480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329"/>
            <a:ext cx="9144000" cy="5208816"/>
          </a:xfrm>
          <a:prstGeom prst="rect">
            <a:avLst/>
          </a:prstGeom>
        </p:spPr>
      </p:pic>
      <p:sp>
        <p:nvSpPr>
          <p:cNvPr id="9" name="Rectangle 8"/>
          <p:cNvSpPr/>
          <p:nvPr userDrawn="1"/>
        </p:nvSpPr>
        <p:spPr>
          <a:xfrm>
            <a:off x="0" y="-16329"/>
            <a:ext cx="9144000" cy="5208815"/>
          </a:xfrm>
          <a:prstGeom prst="rect">
            <a:avLst/>
          </a:prstGeom>
          <a:solidFill>
            <a:srgbClr val="E77631">
              <a:alpha val="6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HurmeGeometricSans4 Regular" charset="0"/>
            </a:endParaRP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843" y="3238589"/>
            <a:ext cx="7736486" cy="1350944"/>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45433" y="794810"/>
            <a:ext cx="3374593" cy="1722334"/>
          </a:xfrm>
          <a:prstGeom prst="rect">
            <a:avLst/>
          </a:prstGeom>
        </p:spPr>
      </p:pic>
      <p:sp>
        <p:nvSpPr>
          <p:cNvPr id="10" name="TextBox 10"/>
          <p:cNvSpPr txBox="1">
            <a:spLocks noChangeArrowheads="1"/>
          </p:cNvSpPr>
          <p:nvPr userDrawn="1"/>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11"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PRESENTATION | 2015</a:t>
            </a:r>
          </a:p>
        </p:txBody>
      </p:sp>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extLst>
      <p:ext uri="{BB962C8B-B14F-4D97-AF65-F5344CB8AC3E}">
        <p14:creationId xmlns:p14="http://schemas.microsoft.com/office/powerpoint/2010/main" val="36404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Picture Placeholder 2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90565"/>
          </a:xfrm>
          <a:prstGeom prst="rect">
            <a:avLst/>
          </a:prstGeom>
          <a:noFill/>
        </p:spPr>
      </p:pic>
      <p:sp>
        <p:nvSpPr>
          <p:cNvPr id="8" name="Rectangle 7"/>
          <p:cNvSpPr/>
          <p:nvPr userDrawn="1"/>
        </p:nvSpPr>
        <p:spPr>
          <a:xfrm>
            <a:off x="0" y="-16329"/>
            <a:ext cx="9144000" cy="5208815"/>
          </a:xfrm>
          <a:prstGeom prst="rect">
            <a:avLst/>
          </a:prstGeom>
          <a:solidFill>
            <a:srgbClr val="FBC038">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HurmeGeometricSans4 Regular" charset="0"/>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843" y="3238589"/>
            <a:ext cx="7736486" cy="1350944"/>
          </a:xfrm>
          <a:prstGeom prst="rect">
            <a:avLst/>
          </a:prstGeom>
        </p:spPr>
      </p:pic>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23435" y="406681"/>
            <a:ext cx="4491583" cy="2292426"/>
          </a:xfrm>
          <a:prstGeom prst="rect">
            <a:avLst/>
          </a:prstGeom>
        </p:spPr>
      </p:pic>
      <p:sp>
        <p:nvSpPr>
          <p:cNvPr id="9" name="TextBox 10"/>
          <p:cNvSpPr txBox="1">
            <a:spLocks noChangeArrowheads="1"/>
          </p:cNvSpPr>
          <p:nvPr userDrawn="1"/>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10"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PRESENTATION | 2015</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extLst>
      <p:ext uri="{BB962C8B-B14F-4D97-AF65-F5344CB8AC3E}">
        <p14:creationId xmlns:p14="http://schemas.microsoft.com/office/powerpoint/2010/main" val="133276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5.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19" r:id="rId1"/>
    <p:sldLayoutId id="2147483741" r:id="rId2"/>
    <p:sldLayoutId id="2147483742" r:id="rId3"/>
  </p:sldLayoutIdLst>
  <p:hf sldNum="0" hdr="0" ftr="0"/>
  <p:txStyles>
    <p:titleStyle>
      <a:lvl1pPr algn="l" defTabSz="912813" rtl="0" eaLnBrk="1" fontAlgn="base" hangingPunct="1">
        <a:spcBef>
          <a:spcPct val="0"/>
        </a:spcBef>
        <a:spcAft>
          <a:spcPct val="0"/>
        </a:spcAft>
        <a:defRPr sz="16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p:titleStyle>
    <p:bodyStyle>
      <a:lvl1pPr marL="336550" indent="-336550" algn="l" defTabSz="912813" rtl="0" eaLnBrk="1" fontAlgn="base" hangingPunct="1">
        <a:spcBef>
          <a:spcPts val="2000"/>
        </a:spcBef>
        <a:spcAft>
          <a:spcPct val="0"/>
        </a:spcAft>
        <a:buClr>
          <a:schemeClr val="tx2"/>
        </a:buClr>
        <a:buSzPct val="100000"/>
        <a:buFont typeface="Lucida Grande" charset="0"/>
        <a:buChar char="+"/>
        <a:defRPr sz="1400" kern="1200">
          <a:solidFill>
            <a:srgbClr val="6A5C4B"/>
          </a:solidFill>
          <a:latin typeface="Gotham Book"/>
          <a:ea typeface="ＭＳ Ｐゴシック" charset="0"/>
          <a:cs typeface="Gotham Book"/>
        </a:defRPr>
      </a:lvl1pPr>
      <a:lvl2pPr marL="684213" indent="-227013" algn="l" defTabSz="912813" rtl="0" eaLnBrk="1" fontAlgn="base" hangingPunct="1">
        <a:spcBef>
          <a:spcPts val="600"/>
        </a:spcBef>
        <a:spcAft>
          <a:spcPct val="0"/>
        </a:spcAft>
        <a:buSzPct val="100000"/>
        <a:buFont typeface="Lucida Grande" charset="0"/>
        <a:buChar char="-"/>
        <a:defRPr sz="1200" kern="1200">
          <a:solidFill>
            <a:srgbClr val="6A5C4B"/>
          </a:solidFill>
          <a:latin typeface="Gotham Book"/>
          <a:ea typeface="ＭＳ Ｐゴシック" charset="0"/>
          <a:cs typeface="Gotham Book"/>
        </a:defRPr>
      </a:lvl2pPr>
      <a:lvl3pPr marL="1135063" indent="-227013" algn="l" defTabSz="912813" rtl="0" eaLnBrk="1" fontAlgn="base" hangingPunct="1">
        <a:spcBef>
          <a:spcPts val="600"/>
        </a:spcBef>
        <a:spcAft>
          <a:spcPct val="0"/>
        </a:spcAft>
        <a:buClr>
          <a:schemeClr val="tx1"/>
        </a:buClr>
        <a:buSzPct val="100000"/>
        <a:buFont typeface="Arial" charset="0"/>
        <a:buChar char="•"/>
        <a:defRPr sz="1200" kern="1200">
          <a:solidFill>
            <a:srgbClr val="6A5C4B"/>
          </a:solidFill>
          <a:latin typeface="Gotham Book"/>
          <a:ea typeface="ＭＳ Ｐゴシック" charset="0"/>
          <a:cs typeface="Gotham Book"/>
        </a:defRPr>
      </a:lvl3pPr>
      <a:lvl4pPr marL="1589088" indent="-227013" algn="l" defTabSz="912813" rtl="0" eaLnBrk="1" fontAlgn="base" hangingPunct="1">
        <a:spcBef>
          <a:spcPts val="600"/>
        </a:spcBef>
        <a:spcAft>
          <a:spcPct val="0"/>
        </a:spcAft>
        <a:buSzPct val="75000"/>
        <a:buFont typeface="Lucida Grande" charset="0"/>
        <a:buChar char="-"/>
        <a:defRPr sz="1200" kern="1200">
          <a:solidFill>
            <a:srgbClr val="6A5C4B"/>
          </a:solidFill>
          <a:latin typeface="Gotham Book"/>
          <a:ea typeface="ＭＳ Ｐゴシック" charset="0"/>
          <a:cs typeface="Gotham Book"/>
        </a:defRPr>
      </a:lvl4pPr>
      <a:lvl5pPr marL="2058988" indent="-227013" algn="l" defTabSz="912813" rtl="0" eaLnBrk="1" fontAlgn="base" hangingPunct="1">
        <a:spcBef>
          <a:spcPts val="600"/>
        </a:spcBef>
        <a:spcAft>
          <a:spcPct val="0"/>
        </a:spcAft>
        <a:buSzPct val="75000"/>
        <a:buFont typeface="Lucida Grande" charset="0"/>
        <a:buChar char="-"/>
        <a:defRPr sz="12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extBox 10"/>
          <p:cNvSpPr txBox="1">
            <a:spLocks noChangeArrowheads="1"/>
          </p:cNvSpPr>
          <p:nvPr/>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53390604-220B-DE46-BA62-AFC5239DDE37}" type="slidenum">
              <a:rPr lang="en-US" sz="800">
                <a:solidFill>
                  <a:srgbClr val="6A5C4B"/>
                </a:solidFill>
                <a:latin typeface="HurmeGeometricSans4 Regular" charset="0"/>
                <a:cs typeface="HurmeGeometricSans4 Regular" charset="0"/>
              </a:rPr>
              <a:pPr>
                <a:defRPr/>
              </a:pPr>
              <a:t>‹#›</a:t>
            </a:fld>
            <a:endParaRPr lang="en-US" sz="800" dirty="0">
              <a:solidFill>
                <a:srgbClr val="6A5C4B"/>
              </a:solidFill>
              <a:latin typeface="HurmeGeometricSans4 Regular" charset="0"/>
              <a:cs typeface="HurmeGeometricSans4 Regular" charset="0"/>
            </a:endParaRPr>
          </a:p>
        </p:txBody>
      </p:sp>
      <p:sp>
        <p:nvSpPr>
          <p:cNvPr id="2052" name="TextBox 8"/>
          <p:cNvSpPr txBox="1">
            <a:spLocks noChangeArrowheads="1"/>
          </p:cNvSpPr>
          <p:nvPr/>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rgbClr val="6A5C4B"/>
                </a:solidFill>
                <a:latin typeface="HurmeGeometricSans4 Regular" charset="0"/>
                <a:cs typeface="HurmeGeometricSans4 Regular" charset="0"/>
              </a:rPr>
              <a:t>HIVE SESSION</a:t>
            </a:r>
          </a:p>
        </p:txBody>
      </p:sp>
      <p:sp>
        <p:nvSpPr>
          <p:cNvPr id="2053" name="Title Placeholder 6"/>
          <p:cNvSpPr>
            <a:spLocks noGrp="1"/>
          </p:cNvSpPr>
          <p:nvPr>
            <p:ph type="title"/>
          </p:nvPr>
        </p:nvSpPr>
        <p:spPr bwMode="auto">
          <a:xfrm>
            <a:off x="239712" y="3898900"/>
            <a:ext cx="4561933"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 name="Rectangle 1"/>
          <p:cNvSpPr/>
          <p:nvPr/>
        </p:nvSpPr>
        <p:spPr>
          <a:xfrm>
            <a:off x="0" y="0"/>
            <a:ext cx="9144000" cy="3597275"/>
          </a:xfrm>
          <a:prstGeom prst="rect">
            <a:avLst/>
          </a:prstGeom>
          <a:solidFill>
            <a:srgbClr val="AF44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HurmeGeometricSans4 Regular" charset="0"/>
            </a:endParaRPr>
          </a:p>
        </p:txBody>
      </p:sp>
      <p:sp>
        <p:nvSpPr>
          <p:cNvPr id="2055" name="Text Placeholder 2"/>
          <p:cNvSpPr>
            <a:spLocks noGrp="1"/>
          </p:cNvSpPr>
          <p:nvPr>
            <p:ph type="body" idx="1"/>
          </p:nvPr>
        </p:nvSpPr>
        <p:spPr bwMode="auto">
          <a:xfrm>
            <a:off x="4802188" y="3898900"/>
            <a:ext cx="4170362"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7789" y="4806280"/>
            <a:ext cx="567771" cy="304704"/>
          </a:xfrm>
          <a:prstGeom prst="rect">
            <a:avLst/>
          </a:prstGeom>
        </p:spPr>
      </p:pic>
    </p:spTree>
  </p:cSld>
  <p:clrMap bg1="dk1" tx1="lt1" bg2="dk2" tx2="lt2" accent1="accent1" accent2="accent2" accent3="accent3" accent4="accent4" accent5="accent5" accent6="accent6" hlink="hlink" folHlink="folHlink"/>
  <p:sldLayoutIdLst>
    <p:sldLayoutId id="2147483720" r:id="rId1"/>
  </p:sldLayoutIdLst>
  <p:hf sldNum="0" hdr="0" ftr="0"/>
  <p:txStyles>
    <p:titleStyle>
      <a:lvl1pPr algn="l" defTabSz="457200" rtl="0" eaLnBrk="1" fontAlgn="base" hangingPunct="1">
        <a:spcBef>
          <a:spcPct val="0"/>
        </a:spcBef>
        <a:spcAft>
          <a:spcPct val="0"/>
        </a:spcAft>
        <a:defRPr lang="en-US" sz="2400" b="1" kern="1200" dirty="0">
          <a:solidFill>
            <a:srgbClr val="FFC320"/>
          </a:solidFill>
          <a:latin typeface="HurmeGeometricSans4-SemiBold" charset="0"/>
          <a:ea typeface="HurmeGeometricSans4-SemiBold" charset="0"/>
          <a:cs typeface="HurmeGeometricSans4-SemiBold" charset="0"/>
        </a:defRPr>
      </a:lvl1pPr>
      <a:lvl2pPr algn="l" defTabSz="912813" rtl="0" eaLnBrk="0" fontAlgn="base" hangingPunct="0">
        <a:spcBef>
          <a:spcPct val="0"/>
        </a:spcBef>
        <a:spcAft>
          <a:spcPct val="0"/>
        </a:spcAft>
        <a:defRPr sz="16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16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16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1600">
          <a:solidFill>
            <a:srgbClr val="6A5C4B"/>
          </a:solidFill>
          <a:latin typeface="Gotham Book" charset="0"/>
          <a:ea typeface="ＭＳ Ｐゴシック" charset="0"/>
        </a:defRPr>
      </a:lvl5pPr>
      <a:lvl6pPr marL="457200" algn="l" defTabSz="912813" rtl="0" fontAlgn="base">
        <a:spcBef>
          <a:spcPct val="0"/>
        </a:spcBef>
        <a:spcAft>
          <a:spcPct val="0"/>
        </a:spcAft>
        <a:defRPr sz="1600">
          <a:solidFill>
            <a:srgbClr val="6A5C4B"/>
          </a:solidFill>
          <a:latin typeface="Gotham Book" charset="0"/>
          <a:ea typeface="ＭＳ Ｐゴシック" charset="0"/>
        </a:defRPr>
      </a:lvl6pPr>
      <a:lvl7pPr marL="914400" algn="l" defTabSz="912813" rtl="0" fontAlgn="base">
        <a:spcBef>
          <a:spcPct val="0"/>
        </a:spcBef>
        <a:spcAft>
          <a:spcPct val="0"/>
        </a:spcAft>
        <a:defRPr sz="1600">
          <a:solidFill>
            <a:srgbClr val="6A5C4B"/>
          </a:solidFill>
          <a:latin typeface="Gotham Book" charset="0"/>
          <a:ea typeface="ＭＳ Ｐゴシック" charset="0"/>
        </a:defRPr>
      </a:lvl7pPr>
      <a:lvl8pPr marL="1371600" algn="l" defTabSz="912813" rtl="0" fontAlgn="base">
        <a:spcBef>
          <a:spcPct val="0"/>
        </a:spcBef>
        <a:spcAft>
          <a:spcPct val="0"/>
        </a:spcAft>
        <a:defRPr sz="1600">
          <a:solidFill>
            <a:srgbClr val="6A5C4B"/>
          </a:solidFill>
          <a:latin typeface="Gotham Book" charset="0"/>
          <a:ea typeface="ＭＳ Ｐゴシック" charset="0"/>
        </a:defRPr>
      </a:lvl8pPr>
      <a:lvl9pPr marL="1828800" algn="l" defTabSz="912813" rtl="0" fontAlgn="base">
        <a:spcBef>
          <a:spcPct val="0"/>
        </a:spcBef>
        <a:spcAft>
          <a:spcPct val="0"/>
        </a:spcAft>
        <a:defRPr sz="1600">
          <a:solidFill>
            <a:srgbClr val="6A5C4B"/>
          </a:solidFill>
          <a:latin typeface="Gotham Book" charset="0"/>
          <a:ea typeface="ＭＳ Ｐゴシック" charset="0"/>
        </a:defRPr>
      </a:lvl9pPr>
    </p:titleStyle>
    <p:bodyStyle>
      <a:lvl1pPr marL="342900" indent="-342900" algn="l" defTabSz="912813" rtl="0" eaLnBrk="0" fontAlgn="base" hangingPunct="0">
        <a:lnSpc>
          <a:spcPts val="1425"/>
        </a:lnSpc>
        <a:spcBef>
          <a:spcPts val="2000"/>
        </a:spcBef>
        <a:spcAft>
          <a:spcPct val="0"/>
        </a:spcAft>
        <a:buClr>
          <a:schemeClr val="tx2"/>
        </a:buClr>
        <a:buSzPct val="100000"/>
        <a:buFont typeface="Lucida Grande" charset="0"/>
        <a:defRPr sz="1100" kern="1200">
          <a:solidFill>
            <a:srgbClr val="6A5C4B"/>
          </a:solidFill>
          <a:latin typeface="HurmeGeometricSans4 Regular" charset="0"/>
          <a:ea typeface="ＭＳ Ｐゴシック" charset="0"/>
          <a:cs typeface="HurmeGeometricSans4 Regular" charset="0"/>
        </a:defRPr>
      </a:lvl1pPr>
      <a:lvl2pPr marL="455613" indent="1588" algn="l" defTabSz="912813" rtl="0" eaLnBrk="0" fontAlgn="base" hangingPunct="0">
        <a:spcBef>
          <a:spcPts val="600"/>
        </a:spcBef>
        <a:spcAft>
          <a:spcPct val="0"/>
        </a:spcAft>
        <a:buSzPct val="100000"/>
        <a:buFont typeface="Lucida Grande" charset="0"/>
        <a:defRPr sz="1200" kern="1200">
          <a:solidFill>
            <a:srgbClr val="6A5C4B"/>
          </a:solidFill>
          <a:latin typeface="Gotham Book"/>
          <a:ea typeface="ＭＳ Ｐゴシック" charset="0"/>
          <a:cs typeface="Gotham Book"/>
        </a:defRPr>
      </a:lvl2pPr>
      <a:lvl3pPr marL="906463" indent="7938" algn="l" defTabSz="912813" rtl="0" eaLnBrk="0" fontAlgn="base" hangingPunct="0">
        <a:spcBef>
          <a:spcPts val="600"/>
        </a:spcBef>
        <a:spcAft>
          <a:spcPct val="0"/>
        </a:spcAft>
        <a:buClr>
          <a:schemeClr val="tx1"/>
        </a:buClr>
        <a:buSzPct val="100000"/>
        <a:buFont typeface="Arial" charset="0"/>
        <a:defRPr sz="1200" kern="1200">
          <a:solidFill>
            <a:srgbClr val="6A5C4B"/>
          </a:solidFill>
          <a:latin typeface="Gotham Book"/>
          <a:ea typeface="ＭＳ Ｐゴシック" charset="0"/>
          <a:cs typeface="Gotham Book"/>
        </a:defRPr>
      </a:lvl3pPr>
      <a:lvl4pPr marL="1360488" indent="11113" algn="l" defTabSz="912813" rtl="0" eaLnBrk="0" fontAlgn="base" hangingPunct="0">
        <a:spcBef>
          <a:spcPts val="600"/>
        </a:spcBef>
        <a:spcAft>
          <a:spcPct val="0"/>
        </a:spcAft>
        <a:buSzPct val="75000"/>
        <a:buFont typeface="Lucida Grande" charset="0"/>
        <a:defRPr sz="1200" kern="1200">
          <a:solidFill>
            <a:srgbClr val="6A5C4B"/>
          </a:solidFill>
          <a:latin typeface="Gotham Book"/>
          <a:ea typeface="ＭＳ Ｐゴシック" charset="0"/>
          <a:cs typeface="Gotham Book"/>
        </a:defRPr>
      </a:lvl4pPr>
      <a:lvl5pPr marL="1830388" indent="-1588" algn="l" defTabSz="912813" rtl="0" eaLnBrk="0" fontAlgn="base" hangingPunct="0">
        <a:spcBef>
          <a:spcPts val="600"/>
        </a:spcBef>
        <a:spcAft>
          <a:spcPct val="0"/>
        </a:spcAft>
        <a:buSzPct val="75000"/>
        <a:buFont typeface="Lucida Grande" charset="0"/>
        <a:defRPr sz="12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77631"/>
        </a:solidFill>
        <a:effectLst/>
      </p:bgPr>
    </p:bg>
    <p:spTree>
      <p:nvGrpSpPr>
        <p:cNvPr id="1" name=""/>
        <p:cNvGrpSpPr/>
        <p:nvPr/>
      </p:nvGrpSpPr>
      <p:grpSpPr>
        <a:xfrm>
          <a:off x="0" y="0"/>
          <a:ext cx="0" cy="0"/>
          <a:chOff x="0" y="0"/>
          <a:chExt cx="0" cy="0"/>
        </a:xfrm>
      </p:grpSpPr>
      <p:sp>
        <p:nvSpPr>
          <p:cNvPr id="6146" name="TextBox 10"/>
          <p:cNvSpPr txBox="1">
            <a:spLocks noChangeArrowheads="1"/>
          </p:cNvSpPr>
          <p:nvPr/>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21AFEAD-4FDA-5A42-A028-D90A4FF8C767}" type="slidenum">
              <a:rPr lang="en-US" sz="800">
                <a:solidFill>
                  <a:schemeClr val="bg1"/>
                </a:solidFill>
                <a:latin typeface="HurmeGeometricSans4 Regular" charset="0"/>
                <a:cs typeface="HurmeGeometricSans4 Regular" charset="0"/>
              </a:rPr>
              <a:pPr>
                <a:defRPr/>
              </a:pPr>
              <a:t>‹#›</a:t>
            </a:fld>
            <a:endParaRPr lang="en-US" sz="800" dirty="0">
              <a:solidFill>
                <a:schemeClr val="bg1"/>
              </a:solidFill>
              <a:latin typeface="HurmeGeometricSans4 Regular" charset="0"/>
              <a:cs typeface="HurmeGeometricSans4 Regular" charset="0"/>
            </a:endParaRPr>
          </a:p>
        </p:txBody>
      </p:sp>
      <p:sp>
        <p:nvSpPr>
          <p:cNvPr id="6147" name="TextBox 8"/>
          <p:cNvSpPr txBox="1">
            <a:spLocks noChangeArrowheads="1"/>
          </p:cNvSpPr>
          <p:nvPr/>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chemeClr val="bg1"/>
                </a:solidFill>
                <a:latin typeface="HurmeGeometricSans4 Regular" charset="0"/>
                <a:cs typeface="HurmeGeometricSans4 Regular" charset="0"/>
              </a:rPr>
              <a:t>HIVE SESSION</a:t>
            </a:r>
          </a:p>
        </p:txBody>
      </p:sp>
      <p:pic>
        <p:nvPicPr>
          <p:cNvPr id="6" name="Picture 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096567" y="4806280"/>
            <a:ext cx="567771" cy="304704"/>
          </a:xfrm>
          <a:prstGeom prst="rect">
            <a:avLst/>
          </a:prstGeom>
        </p:spPr>
      </p:pic>
    </p:spTree>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47" r:id="rId4"/>
    <p:sldLayoutId id="2147483748" r:id="rId5"/>
    <p:sldLayoutId id="2147483749" r:id="rId6"/>
    <p:sldLayoutId id="2147483753" r:id="rId7"/>
    <p:sldLayoutId id="2147483724" r:id="rId8"/>
  </p:sldLayoutIdLst>
  <p:hf sldNum="0" hdr="0" ftr="0"/>
  <p:txStyles>
    <p:titleStyle>
      <a:lvl1pPr algn="l" defTabSz="912813" rtl="0" eaLnBrk="0" fontAlgn="base" hangingPunct="0">
        <a:spcBef>
          <a:spcPct val="0"/>
        </a:spcBef>
        <a:spcAft>
          <a:spcPct val="0"/>
        </a:spcAft>
        <a:defRPr sz="2000" kern="1200">
          <a:solidFill>
            <a:srgbClr val="6A5C4B"/>
          </a:solidFill>
          <a:latin typeface="Gotham Book"/>
          <a:ea typeface="ＭＳ Ｐゴシック" charset="0"/>
          <a:cs typeface="Gotham Book"/>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p:titleStyle>
    <p:bodyStyle>
      <a:lvl1pPr marL="342900" indent="-342900" algn="l" defTabSz="912813" rtl="0" eaLnBrk="0" fontAlgn="base" hangingPunct="0">
        <a:lnSpc>
          <a:spcPts val="1425"/>
        </a:lnSpc>
        <a:spcBef>
          <a:spcPts val="2000"/>
        </a:spcBef>
        <a:spcAft>
          <a:spcPct val="0"/>
        </a:spcAft>
        <a:buClr>
          <a:schemeClr val="tx2"/>
        </a:buClr>
        <a:buSzPct val="100000"/>
        <a:buFont typeface="Lucida Grande" charset="0"/>
        <a:defRPr sz="1100" kern="1200">
          <a:solidFill>
            <a:srgbClr val="6A5C4B"/>
          </a:solidFill>
          <a:latin typeface="Gotham Book"/>
          <a:ea typeface="ＭＳ Ｐゴシック" charset="0"/>
          <a:cs typeface="Gotham Book"/>
        </a:defRPr>
      </a:lvl1pPr>
      <a:lvl2pPr marL="455613" indent="1588" algn="l" defTabSz="912813" rtl="0" eaLnBrk="0" fontAlgn="base" hangingPunct="0">
        <a:spcBef>
          <a:spcPts val="600"/>
        </a:spcBef>
        <a:spcAft>
          <a:spcPct val="0"/>
        </a:spcAft>
        <a:buSzPct val="100000"/>
        <a:buFont typeface="Lucida Grande" charset="0"/>
        <a:defRPr sz="1200" kern="1200">
          <a:solidFill>
            <a:srgbClr val="6A5C4B"/>
          </a:solidFill>
          <a:latin typeface="Gotham Book"/>
          <a:ea typeface="ＭＳ Ｐゴシック" charset="0"/>
          <a:cs typeface="Gotham Book"/>
        </a:defRPr>
      </a:lvl2pPr>
      <a:lvl3pPr marL="906463" indent="7938" algn="l" defTabSz="912813" rtl="0" eaLnBrk="0" fontAlgn="base" hangingPunct="0">
        <a:spcBef>
          <a:spcPts val="600"/>
        </a:spcBef>
        <a:spcAft>
          <a:spcPct val="0"/>
        </a:spcAft>
        <a:buClr>
          <a:schemeClr val="tx1"/>
        </a:buClr>
        <a:buSzPct val="100000"/>
        <a:buFont typeface="Arial" charset="0"/>
        <a:defRPr sz="1200" kern="1200">
          <a:solidFill>
            <a:srgbClr val="6A5C4B"/>
          </a:solidFill>
          <a:latin typeface="Gotham Book"/>
          <a:ea typeface="ＭＳ Ｐゴシック" charset="0"/>
          <a:cs typeface="Gotham Book"/>
        </a:defRPr>
      </a:lvl3pPr>
      <a:lvl4pPr marL="1360488" indent="11113" algn="l" defTabSz="912813" rtl="0" eaLnBrk="0" fontAlgn="base" hangingPunct="0">
        <a:spcBef>
          <a:spcPts val="600"/>
        </a:spcBef>
        <a:spcAft>
          <a:spcPct val="0"/>
        </a:spcAft>
        <a:buSzPct val="75000"/>
        <a:buFont typeface="Lucida Grande" charset="0"/>
        <a:defRPr sz="1200" kern="1200">
          <a:solidFill>
            <a:srgbClr val="6A5C4B"/>
          </a:solidFill>
          <a:latin typeface="Gotham Book"/>
          <a:ea typeface="ＭＳ Ｐゴシック" charset="0"/>
          <a:cs typeface="Gotham Book"/>
        </a:defRPr>
      </a:lvl4pPr>
      <a:lvl5pPr marL="1830388" indent="-1588" algn="l" defTabSz="912813" rtl="0" eaLnBrk="0" fontAlgn="base" hangingPunct="0">
        <a:spcBef>
          <a:spcPts val="600"/>
        </a:spcBef>
        <a:spcAft>
          <a:spcPct val="0"/>
        </a:spcAft>
        <a:buSzPct val="75000"/>
        <a:buFont typeface="Lucida Grande" charset="0"/>
        <a:defRPr sz="12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Box 10"/>
          <p:cNvSpPr txBox="1">
            <a:spLocks noChangeArrowheads="1"/>
          </p:cNvSpPr>
          <p:nvPr/>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F6D761C5-FD9B-A44D-93D8-05AFE978B6B0}" type="slidenum">
              <a:rPr lang="en-US" sz="800">
                <a:solidFill>
                  <a:srgbClr val="6A5C4B"/>
                </a:solidFill>
                <a:latin typeface="HurmeGeometricSans4 Regular" charset="0"/>
                <a:cs typeface="HurmeGeometricSans4 Regular" charset="0"/>
              </a:rPr>
              <a:pPr>
                <a:defRPr/>
              </a:pPr>
              <a:t>‹#›</a:t>
            </a:fld>
            <a:endParaRPr lang="en-US" sz="800" dirty="0">
              <a:solidFill>
                <a:srgbClr val="6A5C4B"/>
              </a:solidFill>
              <a:latin typeface="HurmeGeometricSans4 Regular" charset="0"/>
              <a:cs typeface="HurmeGeometricSans4 Regular" charset="0"/>
            </a:endParaRPr>
          </a:p>
        </p:txBody>
      </p:sp>
      <p:sp>
        <p:nvSpPr>
          <p:cNvPr id="9219" name="TextBox 8"/>
          <p:cNvSpPr txBox="1">
            <a:spLocks noChangeArrowheads="1"/>
          </p:cNvSpPr>
          <p:nvPr/>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rgbClr val="6A5C4B"/>
                </a:solidFill>
                <a:latin typeface="HurmeGeometricSans4 Regular" charset="0"/>
                <a:cs typeface="HurmeGeometricSans4 Regular" charset="0"/>
              </a:rPr>
              <a:t>PRESENTATION </a:t>
            </a:r>
            <a:r>
              <a:rPr lang="en-US" sz="800" dirty="0">
                <a:solidFill>
                  <a:srgbClr val="A8B307"/>
                </a:solidFill>
                <a:latin typeface="HurmeGeometricSans4 Regular" charset="0"/>
                <a:cs typeface="HurmeGeometricSans4 Regular" charset="0"/>
              </a:rPr>
              <a:t>|</a:t>
            </a:r>
            <a:r>
              <a:rPr lang="en-US" sz="800" dirty="0">
                <a:solidFill>
                  <a:srgbClr val="6A5C4B"/>
                </a:solidFill>
                <a:latin typeface="HurmeGeometricSans4 Regular" charset="0"/>
                <a:cs typeface="HurmeGeometricSans4 Regular" charset="0"/>
              </a:rPr>
              <a:t> 2014</a:t>
            </a:r>
          </a:p>
        </p:txBody>
      </p:sp>
      <p:sp>
        <p:nvSpPr>
          <p:cNvPr id="7" name="Rectangle 6"/>
          <p:cNvSpPr/>
          <p:nvPr/>
        </p:nvSpPr>
        <p:spPr>
          <a:xfrm>
            <a:off x="0" y="0"/>
            <a:ext cx="6230938" cy="5143500"/>
          </a:xfrm>
          <a:prstGeom prst="rect">
            <a:avLst/>
          </a:prstGeom>
          <a:solidFill>
            <a:srgbClr val="E776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HurmeGeometricSans4 Regular" charset="0"/>
            </a:endParaRPr>
          </a:p>
        </p:txBody>
      </p:sp>
      <p:sp>
        <p:nvSpPr>
          <p:cNvPr id="8" name="Text Placeholder 3"/>
          <p:cNvSpPr>
            <a:spLocks noGrp="1"/>
          </p:cNvSpPr>
          <p:nvPr>
            <p:ph type="body" idx="1"/>
          </p:nvPr>
        </p:nvSpPr>
        <p:spPr bwMode="auto">
          <a:xfrm>
            <a:off x="6464300" y="874713"/>
            <a:ext cx="2222500" cy="33940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7789" y="4806280"/>
            <a:ext cx="567771" cy="304704"/>
          </a:xfrm>
          <a:prstGeom prst="rect">
            <a:avLst/>
          </a:prstGeom>
        </p:spPr>
      </p:pic>
    </p:spTree>
  </p:cSld>
  <p:clrMap bg1="dk1" tx1="lt1" bg2="dk2" tx2="lt2" accent1="accent1" accent2="accent2" accent3="accent3" accent4="accent4" accent5="accent5" accent6="accent6" hlink="hlink" folHlink="folHlink"/>
  <p:sldLayoutIdLst>
    <p:sldLayoutId id="2147483727" r:id="rId1"/>
  </p:sldLayoutIdLst>
  <p:hf sldNum="0" hdr="0" ftr="0"/>
  <p:txStyles>
    <p:titleStyle>
      <a:lvl1pPr algn="l" defTabSz="912813" rtl="0" eaLnBrk="0" fontAlgn="base" hangingPunct="0">
        <a:spcBef>
          <a:spcPct val="0"/>
        </a:spcBef>
        <a:spcAft>
          <a:spcPct val="0"/>
        </a:spcAft>
        <a:defRPr sz="1400" kern="1200">
          <a:solidFill>
            <a:srgbClr val="6A5C4B"/>
          </a:solidFill>
          <a:latin typeface="Gotham Book"/>
          <a:ea typeface="ＭＳ Ｐゴシック" charset="0"/>
          <a:cs typeface="Gotham Book"/>
        </a:defRPr>
      </a:lvl1pPr>
      <a:lvl2pPr algn="l" defTabSz="912813" rtl="0" eaLnBrk="0" fontAlgn="base" hangingPunct="0">
        <a:spcBef>
          <a:spcPct val="0"/>
        </a:spcBef>
        <a:spcAft>
          <a:spcPct val="0"/>
        </a:spcAft>
        <a:defRPr sz="14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14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14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1400">
          <a:solidFill>
            <a:srgbClr val="6A5C4B"/>
          </a:solidFill>
          <a:latin typeface="Gotham Book" charset="0"/>
          <a:ea typeface="ＭＳ Ｐゴシック" charset="0"/>
        </a:defRPr>
      </a:lvl5pPr>
      <a:lvl6pPr marL="457200" algn="l" defTabSz="912813" rtl="0" fontAlgn="base">
        <a:spcBef>
          <a:spcPct val="0"/>
        </a:spcBef>
        <a:spcAft>
          <a:spcPct val="0"/>
        </a:spcAft>
        <a:defRPr sz="1400">
          <a:solidFill>
            <a:srgbClr val="6A5C4B"/>
          </a:solidFill>
          <a:latin typeface="Gotham Book" charset="0"/>
          <a:ea typeface="ＭＳ Ｐゴシック" charset="0"/>
        </a:defRPr>
      </a:lvl6pPr>
      <a:lvl7pPr marL="914400" algn="l" defTabSz="912813" rtl="0" fontAlgn="base">
        <a:spcBef>
          <a:spcPct val="0"/>
        </a:spcBef>
        <a:spcAft>
          <a:spcPct val="0"/>
        </a:spcAft>
        <a:defRPr sz="1400">
          <a:solidFill>
            <a:srgbClr val="6A5C4B"/>
          </a:solidFill>
          <a:latin typeface="Gotham Book" charset="0"/>
          <a:ea typeface="ＭＳ Ｐゴシック" charset="0"/>
        </a:defRPr>
      </a:lvl7pPr>
      <a:lvl8pPr marL="1371600" algn="l" defTabSz="912813" rtl="0" fontAlgn="base">
        <a:spcBef>
          <a:spcPct val="0"/>
        </a:spcBef>
        <a:spcAft>
          <a:spcPct val="0"/>
        </a:spcAft>
        <a:defRPr sz="1400">
          <a:solidFill>
            <a:srgbClr val="6A5C4B"/>
          </a:solidFill>
          <a:latin typeface="Gotham Book" charset="0"/>
          <a:ea typeface="ＭＳ Ｐゴシック" charset="0"/>
        </a:defRPr>
      </a:lvl8pPr>
      <a:lvl9pPr marL="1828800" algn="l" defTabSz="912813" rtl="0" fontAlgn="base">
        <a:spcBef>
          <a:spcPct val="0"/>
        </a:spcBef>
        <a:spcAft>
          <a:spcPct val="0"/>
        </a:spcAft>
        <a:defRPr sz="1400">
          <a:solidFill>
            <a:srgbClr val="6A5C4B"/>
          </a:solidFill>
          <a:latin typeface="Gotham Book" charset="0"/>
          <a:ea typeface="ＭＳ Ｐゴシック" charset="0"/>
        </a:defRPr>
      </a:lvl9pPr>
    </p:titleStyle>
    <p:bodyStyle>
      <a:lvl1pPr marL="171450" indent="-171450" algn="l" defTabSz="912813" rtl="0" eaLnBrk="0" fontAlgn="base" hangingPunct="0">
        <a:spcBef>
          <a:spcPts val="600"/>
        </a:spcBef>
        <a:spcAft>
          <a:spcPct val="0"/>
        </a:spcAft>
        <a:buClr>
          <a:srgbClr val="5C4F47"/>
        </a:buClr>
        <a:buSzPct val="100000"/>
        <a:buFont typeface="Arial"/>
        <a:buChar char="•"/>
        <a:defRPr sz="1400" kern="1200">
          <a:solidFill>
            <a:srgbClr val="6A5C4B"/>
          </a:solidFill>
          <a:latin typeface="HurmeGeometricSans4 Regular" charset="0"/>
          <a:ea typeface="ＭＳ Ｐゴシック" charset="0"/>
          <a:cs typeface="HurmeGeometricSans4 Regular" charset="0"/>
        </a:defRPr>
      </a:lvl1pPr>
      <a:lvl2pPr marL="228600" indent="228600" algn="l" defTabSz="912813" rtl="0" eaLnBrk="0" fontAlgn="base" hangingPunct="0">
        <a:spcBef>
          <a:spcPts val="600"/>
        </a:spcBef>
        <a:spcAft>
          <a:spcPct val="0"/>
        </a:spcAft>
        <a:buSzPct val="100000"/>
        <a:buFont typeface="Lucida Grande" charset="0"/>
        <a:defRPr sz="1200" kern="1200">
          <a:solidFill>
            <a:srgbClr val="6A5C4B"/>
          </a:solidFill>
          <a:latin typeface="Gotham Book"/>
          <a:ea typeface="ＭＳ Ｐゴシック" charset="0"/>
          <a:cs typeface="Gotham Book"/>
        </a:defRPr>
      </a:lvl2pPr>
      <a:lvl3pPr marL="1135063" indent="-227013" algn="l" defTabSz="912813" rtl="0" eaLnBrk="0" fontAlgn="base" hangingPunct="0">
        <a:spcBef>
          <a:spcPts val="600"/>
        </a:spcBef>
        <a:spcAft>
          <a:spcPct val="0"/>
        </a:spcAft>
        <a:buClr>
          <a:schemeClr val="tx1"/>
        </a:buClr>
        <a:buSzPct val="100000"/>
        <a:buFont typeface="Arial" charset="0"/>
        <a:buChar char="•"/>
        <a:defRPr sz="1200" kern="1200">
          <a:solidFill>
            <a:srgbClr val="6A5C4B"/>
          </a:solidFill>
          <a:latin typeface="Gotham Book"/>
          <a:ea typeface="ＭＳ Ｐゴシック" charset="0"/>
          <a:cs typeface="Gotham Book"/>
        </a:defRPr>
      </a:lvl3pPr>
      <a:lvl4pPr marL="1589088" indent="-227013" algn="l" defTabSz="912813" rtl="0" eaLnBrk="0" fontAlgn="base" hangingPunct="0">
        <a:spcBef>
          <a:spcPts val="600"/>
        </a:spcBef>
        <a:spcAft>
          <a:spcPct val="0"/>
        </a:spcAft>
        <a:buSzPct val="75000"/>
        <a:buFont typeface="Lucida Grande" charset="0"/>
        <a:buChar char="-"/>
        <a:defRPr sz="1200" kern="1200">
          <a:solidFill>
            <a:srgbClr val="6A5C4B"/>
          </a:solidFill>
          <a:latin typeface="Gotham Book"/>
          <a:ea typeface="ＭＳ Ｐゴシック" charset="0"/>
          <a:cs typeface="Gotham Book"/>
        </a:defRPr>
      </a:lvl4pPr>
      <a:lvl5pPr marL="2058988" indent="-227013" algn="l" defTabSz="912813" rtl="0" eaLnBrk="0" fontAlgn="base" hangingPunct="0">
        <a:spcBef>
          <a:spcPts val="600"/>
        </a:spcBef>
        <a:spcAft>
          <a:spcPct val="0"/>
        </a:spcAft>
        <a:buSzPct val="75000"/>
        <a:buFont typeface="Lucida Grande" charset="0"/>
        <a:buChar char="-"/>
        <a:defRPr sz="1200" kern="1200">
          <a:solidFill>
            <a:srgbClr val="6A5C4B"/>
          </a:solidFill>
          <a:latin typeface="Gotham Book"/>
          <a:ea typeface="ＭＳ Ｐゴシック" charset="0"/>
          <a:cs typeface="Gotham Book"/>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extBox 10"/>
          <p:cNvSpPr txBox="1">
            <a:spLocks noChangeArrowheads="1"/>
          </p:cNvSpPr>
          <p:nvPr/>
        </p:nvSpPr>
        <p:spPr bwMode="auto">
          <a:xfrm>
            <a:off x="8615363" y="4846638"/>
            <a:ext cx="295253" cy="21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fld id="{4311CAE3-3F52-9742-9910-6DA9099022E5}" type="slidenum">
              <a:rPr lang="en-US" sz="800">
                <a:solidFill>
                  <a:srgbClr val="6A5C4B"/>
                </a:solidFill>
                <a:latin typeface="HurmeGeometricSans4 Regular" charset="0"/>
                <a:cs typeface="HurmeGeometricSans4 Regular" charset="0"/>
              </a:rPr>
              <a:pPr>
                <a:defRPr/>
              </a:pPr>
              <a:t>‹#›</a:t>
            </a:fld>
            <a:endParaRPr lang="en-US" sz="800" dirty="0">
              <a:solidFill>
                <a:srgbClr val="6A5C4B"/>
              </a:solidFill>
              <a:latin typeface="HurmeGeometricSans4 Regular" charset="0"/>
              <a:cs typeface="HurmeGeometricSans4 Regular" charset="0"/>
            </a:endParaRPr>
          </a:p>
        </p:txBody>
      </p:sp>
      <p:sp>
        <p:nvSpPr>
          <p:cNvPr id="12292" name="Title Placeholder 1"/>
          <p:cNvSpPr>
            <a:spLocks noGrp="1"/>
          </p:cNvSpPr>
          <p:nvPr>
            <p:ph type="title"/>
          </p:nvPr>
        </p:nvSpPr>
        <p:spPr bwMode="auto">
          <a:xfrm>
            <a:off x="457200" y="206375"/>
            <a:ext cx="8229600"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293" name="Text Placeholder 2"/>
          <p:cNvSpPr>
            <a:spLocks noGrp="1"/>
          </p:cNvSpPr>
          <p:nvPr>
            <p:ph type="body" idx="1"/>
          </p:nvPr>
        </p:nvSpPr>
        <p:spPr bwMode="auto">
          <a:xfrm>
            <a:off x="457200" y="1200150"/>
            <a:ext cx="8229600" cy="33940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8"/>
          <p:cNvSpPr txBox="1">
            <a:spLocks noChangeArrowheads="1"/>
          </p:cNvSpPr>
          <p:nvPr userDrawn="1"/>
        </p:nvSpPr>
        <p:spPr bwMode="auto">
          <a:xfrm>
            <a:off x="239713" y="4846638"/>
            <a:ext cx="80025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a:solidFill>
                  <a:schemeClr val="tx1"/>
                </a:solidFill>
                <a:latin typeface="Gotham Book" charset="0"/>
                <a:ea typeface="ＭＳ Ｐゴシック" charset="0"/>
                <a:cs typeface="ＭＳ Ｐゴシック" charset="0"/>
              </a:defRPr>
            </a:lvl1pPr>
            <a:lvl2pPr marL="742950" indent="-285750">
              <a:defRPr>
                <a:solidFill>
                  <a:schemeClr val="tx1"/>
                </a:solidFill>
                <a:latin typeface="Gotham Book" charset="0"/>
                <a:ea typeface="ＭＳ Ｐゴシック" charset="0"/>
              </a:defRPr>
            </a:lvl2pPr>
            <a:lvl3pPr marL="1143000" indent="-228600">
              <a:defRPr>
                <a:solidFill>
                  <a:schemeClr val="tx1"/>
                </a:solidFill>
                <a:latin typeface="Gotham Book" charset="0"/>
                <a:ea typeface="ＭＳ Ｐゴシック" charset="0"/>
              </a:defRPr>
            </a:lvl3pPr>
            <a:lvl4pPr marL="1600200" indent="-228600">
              <a:defRPr>
                <a:solidFill>
                  <a:schemeClr val="tx1"/>
                </a:solidFill>
                <a:latin typeface="Gotham Book" charset="0"/>
                <a:ea typeface="ＭＳ Ｐゴシック" charset="0"/>
              </a:defRPr>
            </a:lvl4pPr>
            <a:lvl5pPr marL="2057400" indent="-228600">
              <a:defRPr>
                <a:solidFill>
                  <a:schemeClr val="tx1"/>
                </a:solidFill>
                <a:latin typeface="Gotham Book" charset="0"/>
                <a:ea typeface="ＭＳ Ｐゴシック" charset="0"/>
              </a:defRPr>
            </a:lvl5pPr>
            <a:lvl6pPr marL="2514600" indent="-228600" fontAlgn="base">
              <a:spcBef>
                <a:spcPct val="0"/>
              </a:spcBef>
              <a:spcAft>
                <a:spcPct val="0"/>
              </a:spcAft>
              <a:defRPr>
                <a:solidFill>
                  <a:schemeClr val="tx1"/>
                </a:solidFill>
                <a:latin typeface="Gotham Book" charset="0"/>
                <a:ea typeface="ＭＳ Ｐゴシック" charset="0"/>
              </a:defRPr>
            </a:lvl6pPr>
            <a:lvl7pPr marL="2971800" indent="-228600" fontAlgn="base">
              <a:spcBef>
                <a:spcPct val="0"/>
              </a:spcBef>
              <a:spcAft>
                <a:spcPct val="0"/>
              </a:spcAft>
              <a:defRPr>
                <a:solidFill>
                  <a:schemeClr val="tx1"/>
                </a:solidFill>
                <a:latin typeface="Gotham Book" charset="0"/>
                <a:ea typeface="ＭＳ Ｐゴシック" charset="0"/>
              </a:defRPr>
            </a:lvl7pPr>
            <a:lvl8pPr marL="3429000" indent="-228600" fontAlgn="base">
              <a:spcBef>
                <a:spcPct val="0"/>
              </a:spcBef>
              <a:spcAft>
                <a:spcPct val="0"/>
              </a:spcAft>
              <a:defRPr>
                <a:solidFill>
                  <a:schemeClr val="tx1"/>
                </a:solidFill>
                <a:latin typeface="Gotham Book" charset="0"/>
                <a:ea typeface="ＭＳ Ｐゴシック" charset="0"/>
              </a:defRPr>
            </a:lvl8pPr>
            <a:lvl9pPr marL="3886200" indent="-228600" fontAlgn="base">
              <a:spcBef>
                <a:spcPct val="0"/>
              </a:spcBef>
              <a:spcAft>
                <a:spcPct val="0"/>
              </a:spcAft>
              <a:defRPr>
                <a:solidFill>
                  <a:schemeClr val="tx1"/>
                </a:solidFill>
                <a:latin typeface="Gotham Book" charset="0"/>
                <a:ea typeface="ＭＳ Ｐゴシック" charset="0"/>
              </a:defRPr>
            </a:lvl9pPr>
          </a:lstStyle>
          <a:p>
            <a:pPr>
              <a:defRPr/>
            </a:pPr>
            <a:r>
              <a:rPr lang="en-US" sz="800" dirty="0">
                <a:solidFill>
                  <a:srgbClr val="6A5C4B"/>
                </a:solidFill>
                <a:latin typeface="HurmeGeometricSans4 Regular" charset="0"/>
                <a:cs typeface="HurmeGeometricSans4 Regular" charset="0"/>
              </a:rPr>
              <a:t>HIVE SESSION</a:t>
            </a:r>
          </a:p>
        </p:txBody>
      </p:sp>
      <p:pic>
        <p:nvPicPr>
          <p:cNvPr id="8" name="Picture 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097789" y="4806280"/>
            <a:ext cx="567771" cy="304704"/>
          </a:xfrm>
          <a:prstGeom prst="rect">
            <a:avLst/>
          </a:prstGeom>
        </p:spPr>
      </p:pic>
    </p:spTree>
  </p:cSld>
  <p:clrMap bg1="dk1" tx1="lt1" bg2="dk2" tx2="lt2" accent1="accent1" accent2="accent2" accent3="accent3" accent4="accent4" accent5="accent5" accent6="accent6" hlink="hlink" folHlink="folHlink"/>
  <p:sldLayoutIdLst>
    <p:sldLayoutId id="2147483730" r:id="rId1"/>
    <p:sldLayoutId id="2147483736" r:id="rId2"/>
    <p:sldLayoutId id="2147483737" r:id="rId3"/>
    <p:sldLayoutId id="2147483731" r:id="rId4"/>
    <p:sldLayoutId id="2147483738" r:id="rId5"/>
    <p:sldLayoutId id="2147483734" r:id="rId6"/>
    <p:sldLayoutId id="2147483739" r:id="rId7"/>
    <p:sldLayoutId id="2147483754" r:id="rId8"/>
    <p:sldLayoutId id="2147483756" r:id="rId9"/>
  </p:sldLayoutIdLst>
  <p:hf sldNum="0" hdr="0" ftr="0"/>
  <p:txStyles>
    <p:titleStyle>
      <a:lvl1pPr algn="l" defTabSz="912813" rtl="0" eaLnBrk="0" fontAlgn="base" hangingPunct="0">
        <a:spcBef>
          <a:spcPct val="0"/>
        </a:spcBef>
        <a:spcAft>
          <a:spcPct val="0"/>
        </a:spcAft>
        <a:defRPr sz="18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p:titleStyle>
    <p:bodyStyle>
      <a:lvl1pPr marL="171450" indent="-171450" algn="l" defTabSz="912813" rtl="0" eaLnBrk="0" fontAlgn="base" hangingPunct="0">
        <a:spcBef>
          <a:spcPts val="600"/>
        </a:spcBef>
        <a:spcAft>
          <a:spcPct val="0"/>
        </a:spcAft>
        <a:buClr>
          <a:srgbClr val="5C4F47"/>
        </a:buClr>
        <a:buSzPct val="100000"/>
        <a:buFont typeface="Arial" charset="0"/>
        <a:buChar char="•"/>
        <a:defRPr sz="1100" kern="1200">
          <a:solidFill>
            <a:srgbClr val="6A5C4B"/>
          </a:solidFill>
          <a:latin typeface="HurmeGeometricSans4 Regular" charset="0"/>
          <a:ea typeface="ＭＳ Ｐゴシック" charset="0"/>
          <a:cs typeface="HurmeGeometricSans4 Regular" charset="0"/>
        </a:defRPr>
      </a:lvl1pPr>
      <a:lvl2pPr marL="569913" indent="-112713" algn="l" defTabSz="912813" rtl="0" eaLnBrk="0" fontAlgn="base" hangingPunct="0">
        <a:spcBef>
          <a:spcPts val="600"/>
        </a:spcBef>
        <a:spcAft>
          <a:spcPct val="0"/>
        </a:spcAft>
        <a:buClr>
          <a:srgbClr val="5C4F47"/>
        </a:buClr>
        <a:buSzPct val="100000"/>
        <a:buFont typeface="Lucida Grande" charset="0"/>
        <a:buChar char="-"/>
        <a:defRPr sz="1000" kern="1200">
          <a:solidFill>
            <a:srgbClr val="6A5C4B"/>
          </a:solidFill>
          <a:latin typeface="HurmeGeometricSans4 Regular" charset="0"/>
          <a:ea typeface="ＭＳ Ｐゴシック" charset="0"/>
          <a:cs typeface="HurmeGeometricSans4 Regular" charset="0"/>
        </a:defRPr>
      </a:lvl2pPr>
      <a:lvl3pPr marL="1028700" indent="-120650" algn="l" defTabSz="912813" rtl="0" eaLnBrk="0" fontAlgn="base" hangingPunct="0">
        <a:spcBef>
          <a:spcPts val="600"/>
        </a:spcBef>
        <a:spcAft>
          <a:spcPct val="0"/>
        </a:spcAft>
        <a:buClr>
          <a:srgbClr val="5C4F47"/>
        </a:buClr>
        <a:buSzPct val="100000"/>
        <a:buFont typeface="Arial" charset="0"/>
        <a:buChar char="•"/>
        <a:defRPr sz="1000" kern="1200">
          <a:solidFill>
            <a:srgbClr val="6A5C4B"/>
          </a:solidFill>
          <a:latin typeface="HurmeGeometricSans4 Regular" charset="0"/>
          <a:ea typeface="ＭＳ Ｐゴシック" charset="0"/>
          <a:cs typeface="HurmeGeometricSans4 Regular" charset="0"/>
        </a:defRPr>
      </a:lvl3pPr>
      <a:lvl4pPr marL="1484313" indent="-122238"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HurmeGeometricSans4 Regular" charset="0"/>
          <a:ea typeface="ＭＳ Ｐゴシック" charset="0"/>
          <a:cs typeface="HurmeGeometricSans4 Regular" charset="0"/>
        </a:defRPr>
      </a:lvl4pPr>
      <a:lvl5pPr marL="1943100" indent="-111125" algn="l" defTabSz="912813" rtl="0" eaLnBrk="0" fontAlgn="base" hangingPunct="0">
        <a:spcBef>
          <a:spcPts val="600"/>
        </a:spcBef>
        <a:spcAft>
          <a:spcPct val="0"/>
        </a:spcAft>
        <a:buClr>
          <a:srgbClr val="5C4F47"/>
        </a:buClr>
        <a:buSzPct val="75000"/>
        <a:buFont typeface="Lucida Grande" charset="0"/>
        <a:buChar char="-"/>
        <a:defRPr sz="1000" kern="1200">
          <a:solidFill>
            <a:srgbClr val="6A5C4B"/>
          </a:solidFill>
          <a:latin typeface="HurmeGeometricSans4 Regular" charset="0"/>
          <a:ea typeface="ＭＳ Ｐゴシック" charset="0"/>
          <a:cs typeface="HurmeGeometricSans4 Regular" charset="0"/>
        </a:defRPr>
      </a:lvl5pPr>
      <a:lvl6pPr marL="2514316"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5"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3"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2" indent="-228575"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97" rtl="0" eaLnBrk="1" latinLnBrk="0" hangingPunct="1">
        <a:defRPr sz="1800" kern="1200">
          <a:solidFill>
            <a:schemeClr val="tx1"/>
          </a:solidFill>
          <a:latin typeface="+mn-lt"/>
          <a:ea typeface="+mn-ea"/>
          <a:cs typeface="+mn-cs"/>
        </a:defRPr>
      </a:lvl1pPr>
      <a:lvl2pPr marL="457148"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5" algn="l" defTabSz="914297" rtl="0" eaLnBrk="1" latinLnBrk="0" hangingPunct="1">
        <a:defRPr sz="1800" kern="1200">
          <a:solidFill>
            <a:schemeClr val="tx1"/>
          </a:solidFill>
          <a:latin typeface="+mn-lt"/>
          <a:ea typeface="+mn-ea"/>
          <a:cs typeface="+mn-cs"/>
        </a:defRPr>
      </a:lvl4pPr>
      <a:lvl5pPr marL="1828593"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1" algn="l" defTabSz="914297" rtl="0" eaLnBrk="1" latinLnBrk="0" hangingPunct="1">
        <a:defRPr sz="1800" kern="1200">
          <a:solidFill>
            <a:schemeClr val="tx1"/>
          </a:solidFill>
          <a:latin typeface="+mn-lt"/>
          <a:ea typeface="+mn-ea"/>
          <a:cs typeface="+mn-cs"/>
        </a:defRPr>
      </a:lvl7pPr>
      <a:lvl8pPr marL="3200039" algn="l" defTabSz="914297" rtl="0" eaLnBrk="1" latinLnBrk="0" hangingPunct="1">
        <a:defRPr sz="1800" kern="1200">
          <a:solidFill>
            <a:schemeClr val="tx1"/>
          </a:solidFill>
          <a:latin typeface="+mn-lt"/>
          <a:ea typeface="+mn-ea"/>
          <a:cs typeface="+mn-cs"/>
        </a:defRPr>
      </a:lvl8pPr>
      <a:lvl9pPr marL="3657188" algn="l" defTabSz="9142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jpe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8.tiff"/></Relationships>
</file>

<file path=ppt/slides/_rels/slide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tif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4315" y="1735739"/>
            <a:ext cx="8675370" cy="993775"/>
          </a:xfrm>
        </p:spPr>
        <p:txBody>
          <a:bodyPr/>
          <a:lstStyle/>
          <a:p>
            <a:r>
              <a:rPr lang="en-US" dirty="0"/>
              <a:t>How Flavored Whiskey Drives Honey Sales</a:t>
            </a:r>
          </a:p>
        </p:txBody>
      </p:sp>
    </p:spTree>
    <p:extLst>
      <p:ext uri="{BB962C8B-B14F-4D97-AF65-F5344CB8AC3E}">
        <p14:creationId xmlns:p14="http://schemas.microsoft.com/office/powerpoint/2010/main" val="280872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D0C00EA5-675C-6367-B9E2-A223D2D6E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111" y="438479"/>
            <a:ext cx="6253777" cy="4266542"/>
          </a:xfrm>
          <a:prstGeom prst="rect">
            <a:avLst/>
          </a:prstGeom>
          <a:ln>
            <a:solidFill>
              <a:schemeClr val="tx1">
                <a:lumMod val="50000"/>
              </a:schemeClr>
            </a:solidFill>
          </a:ln>
        </p:spPr>
      </p:pic>
    </p:spTree>
    <p:extLst>
      <p:ext uri="{BB962C8B-B14F-4D97-AF65-F5344CB8AC3E}">
        <p14:creationId xmlns:p14="http://schemas.microsoft.com/office/powerpoint/2010/main" val="176171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F1DA3-D4EE-44FE-6C83-1A5DC8A2C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436" y="377189"/>
            <a:ext cx="2930980" cy="4103371"/>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C7806E53-35CD-DF59-DD5A-7504ED8C0954}"/>
              </a:ext>
            </a:extLst>
          </p:cNvPr>
          <p:cNvPicPr>
            <a:picLocks noChangeAspect="1"/>
          </p:cNvPicPr>
          <p:nvPr/>
        </p:nvPicPr>
        <p:blipFill>
          <a:blip r:embed="rId4"/>
          <a:stretch>
            <a:fillRect/>
          </a:stretch>
        </p:blipFill>
        <p:spPr>
          <a:xfrm>
            <a:off x="3151416" y="1205230"/>
            <a:ext cx="5194786" cy="2733040"/>
          </a:xfrm>
          <a:prstGeom prst="rect">
            <a:avLst/>
          </a:prstGeom>
        </p:spPr>
      </p:pic>
    </p:spTree>
    <p:extLst>
      <p:ext uri="{BB962C8B-B14F-4D97-AF65-F5344CB8AC3E}">
        <p14:creationId xmlns:p14="http://schemas.microsoft.com/office/powerpoint/2010/main" val="150626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F9531F8-ADC5-3652-EA11-0A94341F91A5}"/>
              </a:ext>
            </a:extLst>
          </p:cNvPr>
          <p:cNvSpPr txBox="1">
            <a:spLocks/>
          </p:cNvSpPr>
          <p:nvPr/>
        </p:nvSpPr>
        <p:spPr>
          <a:xfrm>
            <a:off x="448732" y="1398371"/>
            <a:ext cx="3551768" cy="1605441"/>
          </a:xfrm>
        </p:spPr>
        <p:txBody>
          <a:bodyPr>
            <a:normAutofit fontScale="47500" lnSpcReduction="20000"/>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r>
              <a:rPr lang="en-US" sz="6300" b="1" dirty="0">
                <a:solidFill>
                  <a:srgbClr val="F99E3F"/>
                </a:solidFill>
                <a:latin typeface="Hurme Geometric Sans 4" charset="0"/>
                <a:ea typeface="Hurme Geometric Sans 4" charset="0"/>
                <a:cs typeface="Hurme Geometric Sans 4" charset="0"/>
              </a:rPr>
              <a:t>🔥🔥🔥🔥</a:t>
            </a:r>
            <a:r>
              <a:rPr lang="en-US" sz="4800" b="1" dirty="0">
                <a:solidFill>
                  <a:srgbClr val="F99E3F"/>
                </a:solidFill>
                <a:latin typeface="Hurme Geometric Sans 4" charset="0"/>
                <a:ea typeface="Hurme Geometric Sans 4" charset="0"/>
                <a:cs typeface="Hurme Geometric Sans 4" charset="0"/>
              </a:rPr>
              <a:t> </a:t>
            </a:r>
          </a:p>
          <a:p>
            <a:r>
              <a:rPr lang="en-US" sz="9600" b="1" dirty="0">
                <a:solidFill>
                  <a:srgbClr val="F99E3F"/>
                </a:solidFill>
                <a:latin typeface="Hurme Geometric Sans 4" charset="0"/>
                <a:ea typeface="Hurme Geometric Sans 4" charset="0"/>
                <a:cs typeface="Hurme Geometric Sans 4" charset="0"/>
              </a:rPr>
              <a:t>Flavored Whiskey</a:t>
            </a:r>
          </a:p>
        </p:txBody>
      </p:sp>
      <p:sp>
        <p:nvSpPr>
          <p:cNvPr id="14" name="Rectangle 13">
            <a:extLst>
              <a:ext uri="{FF2B5EF4-FFF2-40B4-BE49-F238E27FC236}">
                <a16:creationId xmlns:a16="http://schemas.microsoft.com/office/drawing/2014/main" id="{C99994B1-9402-3580-31A4-21A5B242E57E}"/>
              </a:ext>
            </a:extLst>
          </p:cNvPr>
          <p:cNvSpPr/>
          <p:nvPr/>
        </p:nvSpPr>
        <p:spPr>
          <a:xfrm>
            <a:off x="511064" y="3003812"/>
            <a:ext cx="3551768" cy="892552"/>
          </a:xfrm>
          <a:prstGeom prst="rect">
            <a:avLst/>
          </a:prstGeom>
        </p:spPr>
        <p:txBody>
          <a:bodyPr wrap="square">
            <a:spAutoFit/>
          </a:bodyPr>
          <a:lstStyle/>
          <a:p>
            <a:pPr algn="l" fontAlgn="base"/>
            <a:r>
              <a:rPr lang="en-US" sz="2600" b="1" i="0" u="none" strike="noStrike" dirty="0">
                <a:effectLst/>
                <a:latin typeface="Hurme Geometric Sans 4" panose="020B0500020000000000" pitchFamily="34" charset="77"/>
              </a:rPr>
              <a:t>$27 billion in 2022</a:t>
            </a:r>
            <a:endParaRPr lang="en-US" sz="2600" b="1" dirty="0">
              <a:latin typeface="Hurme Geometric Sans 4" panose="020B0500020000000000" pitchFamily="34" charset="77"/>
            </a:endParaRPr>
          </a:p>
          <a:p>
            <a:pPr algn="l" fontAlgn="base"/>
            <a:r>
              <a:rPr lang="en-US" sz="2600" b="1" i="0" u="none" strike="noStrike" dirty="0">
                <a:effectLst/>
                <a:latin typeface="Hurme Geometric Sans 4" panose="020B0500020000000000" pitchFamily="34" charset="77"/>
              </a:rPr>
              <a:t>$55 billion by 2032</a:t>
            </a:r>
            <a:endParaRPr lang="en-US" sz="2600" b="1" dirty="0">
              <a:latin typeface="Hurme Geometric Sans 4" panose="020B0500020000000000" pitchFamily="34" charset="77"/>
              <a:ea typeface="Hurme Geometric Sans 4" charset="0"/>
              <a:cs typeface="Hurme Geometric Sans 4" charset="0"/>
            </a:endParaRPr>
          </a:p>
        </p:txBody>
      </p:sp>
      <p:pic>
        <p:nvPicPr>
          <p:cNvPr id="4" name="Picture 3">
            <a:extLst>
              <a:ext uri="{FF2B5EF4-FFF2-40B4-BE49-F238E27FC236}">
                <a16:creationId xmlns:a16="http://schemas.microsoft.com/office/drawing/2014/main" id="{D99B980D-1286-1947-512A-48B291D307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500" y="0"/>
            <a:ext cx="5143500" cy="5143500"/>
          </a:xfrm>
          <a:prstGeom prst="rect">
            <a:avLst/>
          </a:prstGeom>
        </p:spPr>
      </p:pic>
    </p:spTree>
    <p:extLst>
      <p:ext uri="{BB962C8B-B14F-4D97-AF65-F5344CB8AC3E}">
        <p14:creationId xmlns:p14="http://schemas.microsoft.com/office/powerpoint/2010/main" val="362028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8705B8D-AF35-C04F-BA2D-673CBBADF21D}"/>
              </a:ext>
            </a:extLst>
          </p:cNvPr>
          <p:cNvSpPr txBox="1">
            <a:spLocks/>
          </p:cNvSpPr>
          <p:nvPr/>
        </p:nvSpPr>
        <p:spPr bwMode="auto">
          <a:xfrm>
            <a:off x="457200" y="620486"/>
            <a:ext cx="4114800" cy="111457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r>
              <a:rPr lang="en-US" sz="3200" b="1" dirty="0"/>
              <a:t>Methods for Using Honey in Whiskey</a:t>
            </a:r>
          </a:p>
        </p:txBody>
      </p:sp>
      <p:sp>
        <p:nvSpPr>
          <p:cNvPr id="8" name="Text Placeholder 2">
            <a:extLst>
              <a:ext uri="{FF2B5EF4-FFF2-40B4-BE49-F238E27FC236}">
                <a16:creationId xmlns:a16="http://schemas.microsoft.com/office/drawing/2014/main" id="{1CC59B9F-253E-7542-A876-1A76EF652AC2}"/>
              </a:ext>
            </a:extLst>
          </p:cNvPr>
          <p:cNvSpPr>
            <a:spLocks noGrp="1"/>
          </p:cNvSpPr>
          <p:nvPr>
            <p:ph type="body" sz="quarter" idx="10"/>
          </p:nvPr>
        </p:nvSpPr>
        <p:spPr>
          <a:xfrm>
            <a:off x="457200" y="1834150"/>
            <a:ext cx="4659086" cy="2193564"/>
          </a:xfrm>
        </p:spPr>
        <p:txBody>
          <a:bodyPr/>
          <a:lstStyle/>
          <a:p>
            <a:pPr>
              <a:buFont typeface="Arial" panose="020B0604020202020204" pitchFamily="34" charset="0"/>
              <a:buChar char="•"/>
            </a:pPr>
            <a:r>
              <a:rPr lang="en-US" sz="1800" dirty="0">
                <a:latin typeface="Hurme Geometric Sans 4" charset="0"/>
                <a:ea typeface="Hurme Geometric Sans 4" charset="0"/>
                <a:cs typeface="Hurme Geometric Sans 4" charset="0"/>
              </a:rPr>
              <a:t>Blend / back sweeten</a:t>
            </a:r>
          </a:p>
          <a:p>
            <a:pPr>
              <a:buFont typeface="Arial" panose="020B0604020202020204" pitchFamily="34" charset="0"/>
              <a:buChar char="•"/>
            </a:pPr>
            <a:r>
              <a:rPr lang="en-US" sz="1800" dirty="0">
                <a:latin typeface="Hurme Geometric Sans 4" charset="0"/>
                <a:ea typeface="Hurme Geometric Sans 4" charset="0"/>
                <a:cs typeface="Hurme Geometric Sans 4" charset="0"/>
              </a:rPr>
              <a:t>Honey cask</a:t>
            </a:r>
          </a:p>
          <a:p>
            <a:pPr>
              <a:buFont typeface="Arial" panose="020B0604020202020204" pitchFamily="34" charset="0"/>
              <a:buChar char="•"/>
            </a:pPr>
            <a:r>
              <a:rPr lang="en-US" sz="1800" dirty="0">
                <a:latin typeface="Hurme Geometric Sans 4" charset="0"/>
                <a:ea typeface="Hurme Geometric Sans 4" charset="0"/>
                <a:cs typeface="Hurme Geometric Sans 4" charset="0"/>
              </a:rPr>
              <a:t>Stave infusion in tank</a:t>
            </a:r>
          </a:p>
          <a:p>
            <a:pPr>
              <a:buFont typeface="Arial" panose="020B0604020202020204" pitchFamily="34" charset="0"/>
              <a:buChar char="•"/>
            </a:pPr>
            <a:r>
              <a:rPr lang="en-US" sz="1800" dirty="0">
                <a:latin typeface="Hurme Geometric Sans 4" charset="0"/>
                <a:ea typeface="Hurme Geometric Sans 4" charset="0"/>
                <a:cs typeface="Hurme Geometric Sans 4" charset="0"/>
              </a:rPr>
              <a:t>Make mead with whiskey yeast</a:t>
            </a:r>
          </a:p>
          <a:p>
            <a:pPr marL="0" indent="0">
              <a:buNone/>
            </a:pPr>
            <a:endParaRPr lang="en-US" sz="1800" dirty="0">
              <a:latin typeface="Hurme Geometric Sans 4" charset="0"/>
              <a:ea typeface="Hurme Geometric Sans 4" charset="0"/>
              <a:cs typeface="Hurme Geometric Sans 4" charset="0"/>
            </a:endParaRPr>
          </a:p>
        </p:txBody>
      </p:sp>
      <p:pic>
        <p:nvPicPr>
          <p:cNvPr id="5" name="Picture 4">
            <a:extLst>
              <a:ext uri="{FF2B5EF4-FFF2-40B4-BE49-F238E27FC236}">
                <a16:creationId xmlns:a16="http://schemas.microsoft.com/office/drawing/2014/main" id="{CD571F4A-D9F2-7F58-1E5B-1AD074B08C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286" y="0"/>
            <a:ext cx="3265714" cy="5143500"/>
          </a:xfrm>
          <a:prstGeom prst="rect">
            <a:avLst/>
          </a:prstGeom>
        </p:spPr>
      </p:pic>
      <p:sp>
        <p:nvSpPr>
          <p:cNvPr id="6" name="TextBox 5">
            <a:extLst>
              <a:ext uri="{FF2B5EF4-FFF2-40B4-BE49-F238E27FC236}">
                <a16:creationId xmlns:a16="http://schemas.microsoft.com/office/drawing/2014/main" id="{C62F56C2-4FFA-66E8-B0B7-3075625FB2D7}"/>
              </a:ext>
            </a:extLst>
          </p:cNvPr>
          <p:cNvSpPr txBox="1"/>
          <p:nvPr/>
        </p:nvSpPr>
        <p:spPr>
          <a:xfrm>
            <a:off x="457200" y="3566049"/>
            <a:ext cx="4920343" cy="923330"/>
          </a:xfrm>
          <a:prstGeom prst="rect">
            <a:avLst/>
          </a:prstGeom>
          <a:noFill/>
        </p:spPr>
        <p:txBody>
          <a:bodyPr wrap="square" rtlCol="0">
            <a:spAutoFit/>
          </a:bodyPr>
          <a:lstStyle/>
          <a:p>
            <a:r>
              <a:rPr lang="en-US" sz="1800" b="1" dirty="0">
                <a:solidFill>
                  <a:schemeClr val="bg1"/>
                </a:solidFill>
                <a:highlight>
                  <a:srgbClr val="F99E3F"/>
                </a:highlight>
                <a:latin typeface="Hurme Geometric Sans 4" panose="020B0500020000000000" pitchFamily="34" charset="77"/>
              </a:rPr>
              <a:t>Oak &amp; Eden Wheat &amp; Honey Whiskey</a:t>
            </a:r>
          </a:p>
          <a:p>
            <a:r>
              <a:rPr lang="en-US" sz="1800" dirty="0" err="1">
                <a:solidFill>
                  <a:schemeClr val="bg1"/>
                </a:solidFill>
                <a:highlight>
                  <a:srgbClr val="F99E3F"/>
                </a:highlight>
                <a:latin typeface="Hurme Geometric Sans 4" panose="020B0500020000000000" pitchFamily="34" charset="77"/>
              </a:rPr>
              <a:t>Wheated</a:t>
            </a:r>
            <a:r>
              <a:rPr lang="en-US" sz="1800" dirty="0">
                <a:solidFill>
                  <a:schemeClr val="bg1"/>
                </a:solidFill>
                <a:highlight>
                  <a:srgbClr val="F99E3F"/>
                </a:highlight>
                <a:latin typeface="Hurme Geometric Sans 4" panose="020B0500020000000000" pitchFamily="34" charset="77"/>
              </a:rPr>
              <a:t> bourbon with a honey-infused oak spire added to bottle.</a:t>
            </a:r>
          </a:p>
        </p:txBody>
      </p:sp>
    </p:spTree>
    <p:extLst>
      <p:ext uri="{BB962C8B-B14F-4D97-AF65-F5344CB8AC3E}">
        <p14:creationId xmlns:p14="http://schemas.microsoft.com/office/powerpoint/2010/main" val="278556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8705B8D-AF35-C04F-BA2D-673CBBADF21D}"/>
              </a:ext>
            </a:extLst>
          </p:cNvPr>
          <p:cNvSpPr txBox="1">
            <a:spLocks/>
          </p:cNvSpPr>
          <p:nvPr/>
        </p:nvSpPr>
        <p:spPr bwMode="auto">
          <a:xfrm>
            <a:off x="457199" y="527482"/>
            <a:ext cx="5122191" cy="120758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r>
              <a:rPr lang="en-US" sz="3200" b="1" dirty="0">
                <a:solidFill>
                  <a:srgbClr val="F99E3F"/>
                </a:solidFill>
              </a:rPr>
              <a:t>Golden Beaver Distillery</a:t>
            </a:r>
          </a:p>
          <a:p>
            <a:r>
              <a:rPr lang="en-US" sz="3200" b="1" dirty="0"/>
              <a:t>Honey Run</a:t>
            </a:r>
          </a:p>
        </p:txBody>
      </p:sp>
      <p:sp>
        <p:nvSpPr>
          <p:cNvPr id="8" name="Text Placeholder 2">
            <a:extLst>
              <a:ext uri="{FF2B5EF4-FFF2-40B4-BE49-F238E27FC236}">
                <a16:creationId xmlns:a16="http://schemas.microsoft.com/office/drawing/2014/main" id="{1CC59B9F-253E-7542-A876-1A76EF652AC2}"/>
              </a:ext>
            </a:extLst>
          </p:cNvPr>
          <p:cNvSpPr>
            <a:spLocks noGrp="1"/>
          </p:cNvSpPr>
          <p:nvPr>
            <p:ph type="body" sz="quarter" idx="10"/>
          </p:nvPr>
        </p:nvSpPr>
        <p:spPr>
          <a:xfrm>
            <a:off x="457199" y="1833034"/>
            <a:ext cx="4547419" cy="2880956"/>
          </a:xfrm>
        </p:spPr>
        <p:txBody>
          <a:bodyPr/>
          <a:lstStyle/>
          <a:p>
            <a:pPr marL="0" indent="0">
              <a:buNone/>
            </a:pPr>
            <a:r>
              <a:rPr lang="en-US" sz="1800" b="1" dirty="0">
                <a:latin typeface="Hurme Geometric Sans 4" charset="0"/>
                <a:ea typeface="Hurme Geometric Sans 4" charset="0"/>
                <a:cs typeface="Hurme Geometric Sans 4" charset="0"/>
              </a:rPr>
              <a:t>Proof: </a:t>
            </a:r>
            <a:r>
              <a:rPr lang="en-US" sz="1800" dirty="0">
                <a:latin typeface="Hurme Geometric Sans 4" charset="0"/>
                <a:ea typeface="Hurme Geometric Sans 4" charset="0"/>
                <a:cs typeface="Hurme Geometric Sans 4" charset="0"/>
              </a:rPr>
              <a:t>80</a:t>
            </a:r>
          </a:p>
          <a:p>
            <a:pPr marL="0" indent="0">
              <a:buNone/>
            </a:pPr>
            <a:r>
              <a:rPr lang="en-US" sz="1800" b="1" dirty="0">
                <a:latin typeface="Hurme Geometric Sans 4" charset="0"/>
                <a:ea typeface="Hurme Geometric Sans 4" charset="0"/>
                <a:cs typeface="Hurme Geometric Sans 4" charset="0"/>
              </a:rPr>
              <a:t>Process: </a:t>
            </a:r>
            <a:r>
              <a:rPr lang="en-US" sz="1800" b="0" i="0" u="none" strike="noStrike" dirty="0">
                <a:solidFill>
                  <a:srgbClr val="5D5546"/>
                </a:solidFill>
                <a:effectLst/>
                <a:latin typeface="Hurme Geometric Sans 4" panose="020B0500020000000000" pitchFamily="34" charset="77"/>
              </a:rPr>
              <a:t>This American craft whiskey starts as a straight bourbon with a </a:t>
            </a:r>
            <a:br>
              <a:rPr lang="en-US" sz="1800" b="0" i="0" u="none" strike="noStrike" dirty="0">
                <a:solidFill>
                  <a:srgbClr val="5D5546"/>
                </a:solidFill>
                <a:effectLst/>
                <a:latin typeface="Hurme Geometric Sans 4" panose="020B0500020000000000" pitchFamily="34" charset="77"/>
              </a:rPr>
            </a:br>
            <a:r>
              <a:rPr lang="en-US" sz="1800" b="0" i="0" u="none" strike="noStrike" dirty="0">
                <a:solidFill>
                  <a:srgbClr val="5D5546"/>
                </a:solidFill>
                <a:effectLst/>
                <a:latin typeface="Hurme Geometric Sans 4" panose="020B0500020000000000" pitchFamily="34" charset="77"/>
              </a:rPr>
              <a:t>21% rye mash bill. Northern California Wildflower honey is blended in to give</a:t>
            </a:r>
            <a:br>
              <a:rPr lang="en-US" sz="1800" dirty="0">
                <a:latin typeface="Hurme Geometric Sans 4" panose="020B0500020000000000" pitchFamily="34" charset="77"/>
              </a:rPr>
            </a:br>
            <a:r>
              <a:rPr lang="en-US" sz="1800" b="0" i="0" u="none" strike="noStrike" dirty="0">
                <a:solidFill>
                  <a:srgbClr val="5D5546"/>
                </a:solidFill>
                <a:effectLst/>
                <a:latin typeface="Hurme Geometric Sans 4" panose="020B0500020000000000" pitchFamily="34" charset="77"/>
              </a:rPr>
              <a:t>a hint of sweetness. </a:t>
            </a:r>
            <a:endParaRPr lang="en-US" sz="1800" dirty="0">
              <a:solidFill>
                <a:srgbClr val="5D5546"/>
              </a:solidFill>
              <a:latin typeface="Hurme Geometric Sans 4" panose="020B0500020000000000" pitchFamily="34" charset="77"/>
            </a:endParaRPr>
          </a:p>
          <a:p>
            <a:pPr marL="0" indent="0">
              <a:buNone/>
            </a:pPr>
            <a:r>
              <a:rPr lang="en-US" sz="1800" dirty="0">
                <a:latin typeface="Hurme Geometric Sans 4" panose="020B0500020000000000" pitchFamily="34" charset="77"/>
              </a:rPr>
              <a:t>Gold Medal winner at Honey Spirits Competition. </a:t>
            </a:r>
            <a:endParaRPr lang="en-US" sz="1800" dirty="0">
              <a:latin typeface="Hurme Geometric Sans 4" charset="0"/>
            </a:endParaRPr>
          </a:p>
        </p:txBody>
      </p:sp>
      <p:sp>
        <p:nvSpPr>
          <p:cNvPr id="9" name="Title 3">
            <a:extLst>
              <a:ext uri="{FF2B5EF4-FFF2-40B4-BE49-F238E27FC236}">
                <a16:creationId xmlns:a16="http://schemas.microsoft.com/office/drawing/2014/main" id="{9E5944B1-FC57-AB40-B1AD-BB9D621FFF80}"/>
              </a:ext>
            </a:extLst>
          </p:cNvPr>
          <p:cNvSpPr txBox="1">
            <a:spLocks/>
          </p:cNvSpPr>
          <p:nvPr/>
        </p:nvSpPr>
        <p:spPr>
          <a:xfrm>
            <a:off x="457200" y="1628619"/>
            <a:ext cx="8229600" cy="646659"/>
          </a:xfrm>
        </p:spPr>
        <p:txBody>
          <a:bodyPr>
            <a:normAutofit/>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endParaRPr lang="en-US" sz="2000" b="1" dirty="0">
              <a:latin typeface="Hurme Geometric Sans 4" charset="0"/>
              <a:ea typeface="Hurme Geometric Sans 4" charset="0"/>
              <a:cs typeface="Hurme Geometric Sans 4" charset="0"/>
            </a:endParaRPr>
          </a:p>
        </p:txBody>
      </p:sp>
      <p:pic>
        <p:nvPicPr>
          <p:cNvPr id="2" name="Picture 1">
            <a:extLst>
              <a:ext uri="{FF2B5EF4-FFF2-40B4-BE49-F238E27FC236}">
                <a16:creationId xmlns:a16="http://schemas.microsoft.com/office/drawing/2014/main" id="{9F055341-7D0D-9DB8-835B-516AA6C67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9390" y="0"/>
            <a:ext cx="3429000" cy="5143500"/>
          </a:xfrm>
          <a:prstGeom prst="rect">
            <a:avLst/>
          </a:prstGeom>
        </p:spPr>
      </p:pic>
    </p:spTree>
    <p:extLst>
      <p:ext uri="{BB962C8B-B14F-4D97-AF65-F5344CB8AC3E}">
        <p14:creationId xmlns:p14="http://schemas.microsoft.com/office/powerpoint/2010/main" val="749771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8705B8D-AF35-C04F-BA2D-673CBBADF21D}"/>
              </a:ext>
            </a:extLst>
          </p:cNvPr>
          <p:cNvSpPr txBox="1">
            <a:spLocks/>
          </p:cNvSpPr>
          <p:nvPr/>
        </p:nvSpPr>
        <p:spPr bwMode="auto">
          <a:xfrm>
            <a:off x="1371599" y="824662"/>
            <a:ext cx="4547419" cy="120758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r>
              <a:rPr lang="en-US" sz="3200" b="1" dirty="0">
                <a:solidFill>
                  <a:srgbClr val="F99E3F"/>
                </a:solidFill>
              </a:rPr>
              <a:t>Three Chord</a:t>
            </a:r>
          </a:p>
          <a:p>
            <a:r>
              <a:rPr lang="en-US" sz="3200" b="1" dirty="0"/>
              <a:t>Honey Cask Finish</a:t>
            </a:r>
          </a:p>
        </p:txBody>
      </p:sp>
      <p:sp>
        <p:nvSpPr>
          <p:cNvPr id="8" name="Text Placeholder 2">
            <a:extLst>
              <a:ext uri="{FF2B5EF4-FFF2-40B4-BE49-F238E27FC236}">
                <a16:creationId xmlns:a16="http://schemas.microsoft.com/office/drawing/2014/main" id="{1CC59B9F-253E-7542-A876-1A76EF652AC2}"/>
              </a:ext>
            </a:extLst>
          </p:cNvPr>
          <p:cNvSpPr>
            <a:spLocks noGrp="1"/>
          </p:cNvSpPr>
          <p:nvPr>
            <p:ph type="body" sz="quarter" idx="10"/>
          </p:nvPr>
        </p:nvSpPr>
        <p:spPr>
          <a:xfrm>
            <a:off x="1371599" y="2130214"/>
            <a:ext cx="4547419" cy="2880956"/>
          </a:xfrm>
        </p:spPr>
        <p:txBody>
          <a:bodyPr/>
          <a:lstStyle/>
          <a:p>
            <a:pPr marL="0" indent="0">
              <a:buNone/>
            </a:pPr>
            <a:r>
              <a:rPr lang="en-US" sz="1800" b="1" dirty="0">
                <a:latin typeface="Hurme Geometric Sans 4" charset="0"/>
                <a:ea typeface="Hurme Geometric Sans 4" charset="0"/>
                <a:cs typeface="Hurme Geometric Sans 4" charset="0"/>
              </a:rPr>
              <a:t>Proof: </a:t>
            </a:r>
            <a:r>
              <a:rPr lang="en-US" sz="1800" dirty="0">
                <a:latin typeface="Hurme Geometric Sans 4" charset="0"/>
                <a:ea typeface="Hurme Geometric Sans 4" charset="0"/>
                <a:cs typeface="Hurme Geometric Sans 4" charset="0"/>
              </a:rPr>
              <a:t>117</a:t>
            </a:r>
          </a:p>
          <a:p>
            <a:pPr marL="0" indent="0">
              <a:buNone/>
            </a:pPr>
            <a:r>
              <a:rPr lang="en-US" sz="1800" b="1" dirty="0">
                <a:latin typeface="Hurme Geometric Sans 4" charset="0"/>
                <a:ea typeface="Hurme Geometric Sans 4" charset="0"/>
                <a:cs typeface="Hurme Geometric Sans 4" charset="0"/>
              </a:rPr>
              <a:t>Process: </a:t>
            </a:r>
            <a:r>
              <a:rPr lang="en-US" sz="1800" dirty="0">
                <a:latin typeface="Hurme Geometric Sans 4" charset="0"/>
                <a:ea typeface="Hurme Geometric Sans 4" charset="0"/>
                <a:cs typeface="Hurme Geometric Sans 4" charset="0"/>
              </a:rPr>
              <a:t>50%</a:t>
            </a:r>
            <a:r>
              <a:rPr lang="en-US" sz="1800" b="1" dirty="0">
                <a:latin typeface="Hurme Geometric Sans 4" charset="0"/>
                <a:ea typeface="Hurme Geometric Sans 4" charset="0"/>
                <a:cs typeface="Hurme Geometric Sans 4" charset="0"/>
              </a:rPr>
              <a:t> </a:t>
            </a:r>
            <a:r>
              <a:rPr lang="en-US" sz="1800" dirty="0">
                <a:latin typeface="Hurme Geometric Sans 4" charset="0"/>
                <a:ea typeface="Hurme Geometric Sans 4" charset="0"/>
                <a:cs typeface="Hurme Geometric Sans 4" charset="0"/>
              </a:rPr>
              <a:t>Blend of distillery’s base whiskey with a honey cask finish. </a:t>
            </a:r>
          </a:p>
          <a:p>
            <a:pPr marL="0" indent="0">
              <a:buNone/>
            </a:pPr>
            <a:endParaRPr lang="en-US" sz="1800" dirty="0">
              <a:latin typeface="Hurme Geometric Sans 4" charset="0"/>
              <a:ea typeface="Hurme Geometric Sans 4" charset="0"/>
              <a:cs typeface="Hurme Geometric Sans 4" charset="0"/>
            </a:endParaRPr>
          </a:p>
          <a:p>
            <a:pPr marL="0" indent="0">
              <a:buNone/>
            </a:pPr>
            <a:r>
              <a:rPr lang="en-US" sz="1800" dirty="0">
                <a:latin typeface="Hurme Geometric Sans 4" charset="0"/>
                <a:ea typeface="Hurme Geometric Sans 4" charset="0"/>
                <a:cs typeface="Hurme Geometric Sans 4" charset="0"/>
              </a:rPr>
              <a:t>Spirit ”proofed up” to balance the sweetness from the honey.</a:t>
            </a:r>
            <a:endParaRPr lang="en-US" sz="1800" dirty="0">
              <a:latin typeface="Hurme Geometric Sans 4" panose="020B0500020000000000" pitchFamily="34" charset="77"/>
              <a:ea typeface="Hurme Geometric Sans 4" charset="0"/>
              <a:cs typeface="Hurme Geometric Sans 4" charset="0"/>
            </a:endParaRPr>
          </a:p>
        </p:txBody>
      </p:sp>
      <p:sp>
        <p:nvSpPr>
          <p:cNvPr id="9" name="Title 3">
            <a:extLst>
              <a:ext uri="{FF2B5EF4-FFF2-40B4-BE49-F238E27FC236}">
                <a16:creationId xmlns:a16="http://schemas.microsoft.com/office/drawing/2014/main" id="{9E5944B1-FC57-AB40-B1AD-BB9D621FFF80}"/>
              </a:ext>
            </a:extLst>
          </p:cNvPr>
          <p:cNvSpPr txBox="1">
            <a:spLocks/>
          </p:cNvSpPr>
          <p:nvPr/>
        </p:nvSpPr>
        <p:spPr>
          <a:xfrm>
            <a:off x="457200" y="1628619"/>
            <a:ext cx="8229600" cy="646659"/>
          </a:xfrm>
        </p:spPr>
        <p:txBody>
          <a:bodyPr>
            <a:normAutofit/>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endParaRPr lang="en-US" sz="2000" b="1" dirty="0">
              <a:latin typeface="Hurme Geometric Sans 4" charset="0"/>
              <a:ea typeface="Hurme Geometric Sans 4" charset="0"/>
              <a:cs typeface="Hurme Geometric Sans 4" charset="0"/>
            </a:endParaRPr>
          </a:p>
        </p:txBody>
      </p:sp>
      <p:pic>
        <p:nvPicPr>
          <p:cNvPr id="3" name="Picture 2">
            <a:extLst>
              <a:ext uri="{FF2B5EF4-FFF2-40B4-BE49-F238E27FC236}">
                <a16:creationId xmlns:a16="http://schemas.microsoft.com/office/drawing/2014/main" id="{34DC7ACB-2A8D-7CEE-96EE-4D85EC2CCF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04768" y="0"/>
            <a:ext cx="2687772" cy="5143500"/>
          </a:xfrm>
          <a:prstGeom prst="rect">
            <a:avLst/>
          </a:prstGeom>
        </p:spPr>
      </p:pic>
    </p:spTree>
    <p:extLst>
      <p:ext uri="{BB962C8B-B14F-4D97-AF65-F5344CB8AC3E}">
        <p14:creationId xmlns:p14="http://schemas.microsoft.com/office/powerpoint/2010/main" val="306176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8705B8D-AF35-C04F-BA2D-673CBBADF21D}"/>
              </a:ext>
            </a:extLst>
          </p:cNvPr>
          <p:cNvSpPr txBox="1">
            <a:spLocks/>
          </p:cNvSpPr>
          <p:nvPr/>
        </p:nvSpPr>
        <p:spPr bwMode="auto">
          <a:xfrm>
            <a:off x="457199" y="527482"/>
            <a:ext cx="4547419" cy="120758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r>
              <a:rPr lang="en-US" sz="3200" b="1" dirty="0">
                <a:solidFill>
                  <a:srgbClr val="F99E3F"/>
                </a:solidFill>
              </a:rPr>
              <a:t>Garrison Brothers</a:t>
            </a:r>
          </a:p>
          <a:p>
            <a:r>
              <a:rPr lang="en-US" sz="3200" b="1" dirty="0"/>
              <a:t>Honey Dew</a:t>
            </a:r>
          </a:p>
        </p:txBody>
      </p:sp>
      <p:sp>
        <p:nvSpPr>
          <p:cNvPr id="8" name="Text Placeholder 2">
            <a:extLst>
              <a:ext uri="{FF2B5EF4-FFF2-40B4-BE49-F238E27FC236}">
                <a16:creationId xmlns:a16="http://schemas.microsoft.com/office/drawing/2014/main" id="{1CC59B9F-253E-7542-A876-1A76EF652AC2}"/>
              </a:ext>
            </a:extLst>
          </p:cNvPr>
          <p:cNvSpPr>
            <a:spLocks noGrp="1"/>
          </p:cNvSpPr>
          <p:nvPr>
            <p:ph type="body" sz="quarter" idx="10"/>
          </p:nvPr>
        </p:nvSpPr>
        <p:spPr>
          <a:xfrm>
            <a:off x="457199" y="1833034"/>
            <a:ext cx="4547419" cy="2880956"/>
          </a:xfrm>
        </p:spPr>
        <p:txBody>
          <a:bodyPr/>
          <a:lstStyle/>
          <a:p>
            <a:pPr marL="0" indent="0">
              <a:buNone/>
            </a:pPr>
            <a:r>
              <a:rPr lang="en-US" sz="1800" b="1" dirty="0">
                <a:latin typeface="Hurme Geometric Sans 4" charset="0"/>
                <a:ea typeface="Hurme Geometric Sans 4" charset="0"/>
                <a:cs typeface="Hurme Geometric Sans 4" charset="0"/>
              </a:rPr>
              <a:t>Proof: </a:t>
            </a:r>
            <a:r>
              <a:rPr lang="en-US" sz="1800" dirty="0">
                <a:latin typeface="Hurme Geometric Sans 4" charset="0"/>
                <a:ea typeface="Hurme Geometric Sans 4" charset="0"/>
                <a:cs typeface="Hurme Geometric Sans 4" charset="0"/>
              </a:rPr>
              <a:t>80</a:t>
            </a:r>
          </a:p>
          <a:p>
            <a:pPr marL="0" indent="0">
              <a:buNone/>
            </a:pPr>
            <a:r>
              <a:rPr lang="en-US" sz="1800" b="1" dirty="0">
                <a:latin typeface="Hurme Geometric Sans 4" charset="0"/>
                <a:ea typeface="Hurme Geometric Sans 4" charset="0"/>
                <a:cs typeface="Hurme Geometric Sans 4" charset="0"/>
              </a:rPr>
              <a:t>Process: </a:t>
            </a:r>
            <a:r>
              <a:rPr lang="en-US" sz="1800" dirty="0">
                <a:latin typeface="Hurme Geometric Sans 4" charset="0"/>
                <a:ea typeface="Hurme Geometric Sans 4" charset="0"/>
                <a:cs typeface="Hurme Geometric Sans 4" charset="0"/>
              </a:rPr>
              <a:t>U</a:t>
            </a:r>
            <a:r>
              <a:rPr lang="en-US" sz="1800" dirty="0">
                <a:latin typeface="Hurme Geometric Sans 4" panose="020B0500020000000000" pitchFamily="34" charset="77"/>
              </a:rPr>
              <a:t>sed bourbon barrels are cut into small, wooden cubes that are then immersed in honey. </a:t>
            </a:r>
          </a:p>
          <a:p>
            <a:pPr marL="0" indent="0">
              <a:buNone/>
            </a:pPr>
            <a:r>
              <a:rPr lang="en-US" sz="1800" dirty="0">
                <a:latin typeface="Hurme Geometric Sans 4" panose="020B0500020000000000" pitchFamily="34" charset="77"/>
              </a:rPr>
              <a:t>After fully absorbing the honey, the cubes are placed in the belly of a stainless-steel tank, letting the bourbon soak up the honey flavors for seven months.</a:t>
            </a:r>
            <a:endParaRPr lang="en-US" sz="1800" dirty="0">
              <a:latin typeface="Hurme Geometric Sans 4" panose="020B0500020000000000" pitchFamily="34" charset="77"/>
              <a:ea typeface="Hurme Geometric Sans 4" charset="0"/>
              <a:cs typeface="Hurme Geometric Sans 4" charset="0"/>
            </a:endParaRPr>
          </a:p>
        </p:txBody>
      </p:sp>
      <p:sp>
        <p:nvSpPr>
          <p:cNvPr id="9" name="Title 3">
            <a:extLst>
              <a:ext uri="{FF2B5EF4-FFF2-40B4-BE49-F238E27FC236}">
                <a16:creationId xmlns:a16="http://schemas.microsoft.com/office/drawing/2014/main" id="{9E5944B1-FC57-AB40-B1AD-BB9D621FFF80}"/>
              </a:ext>
            </a:extLst>
          </p:cNvPr>
          <p:cNvSpPr txBox="1">
            <a:spLocks/>
          </p:cNvSpPr>
          <p:nvPr/>
        </p:nvSpPr>
        <p:spPr>
          <a:xfrm>
            <a:off x="457200" y="1628619"/>
            <a:ext cx="8229600" cy="646659"/>
          </a:xfrm>
        </p:spPr>
        <p:txBody>
          <a:bodyPr>
            <a:normAutofit/>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endParaRPr lang="en-US" sz="2000" b="1" dirty="0">
              <a:latin typeface="Hurme Geometric Sans 4" charset="0"/>
              <a:ea typeface="Hurme Geometric Sans 4" charset="0"/>
              <a:cs typeface="Hurme Geometric Sans 4" charset="0"/>
            </a:endParaRPr>
          </a:p>
        </p:txBody>
      </p:sp>
      <p:pic>
        <p:nvPicPr>
          <p:cNvPr id="2" name="Picture 1">
            <a:extLst>
              <a:ext uri="{FF2B5EF4-FFF2-40B4-BE49-F238E27FC236}">
                <a16:creationId xmlns:a16="http://schemas.microsoft.com/office/drawing/2014/main" id="{8B20315E-8C6D-AF21-8C2D-F80AF3814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0"/>
            <a:ext cx="3429000" cy="5143500"/>
          </a:xfrm>
          <a:prstGeom prst="rect">
            <a:avLst/>
          </a:prstGeom>
        </p:spPr>
      </p:pic>
    </p:spTree>
    <p:extLst>
      <p:ext uri="{BB962C8B-B14F-4D97-AF65-F5344CB8AC3E}">
        <p14:creationId xmlns:p14="http://schemas.microsoft.com/office/powerpoint/2010/main" val="136325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8705B8D-AF35-C04F-BA2D-673CBBADF21D}"/>
              </a:ext>
            </a:extLst>
          </p:cNvPr>
          <p:cNvSpPr txBox="1">
            <a:spLocks/>
          </p:cNvSpPr>
          <p:nvPr/>
        </p:nvSpPr>
        <p:spPr bwMode="auto">
          <a:xfrm>
            <a:off x="457199" y="527482"/>
            <a:ext cx="5122191" cy="120758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r>
              <a:rPr lang="en-US" sz="3200" b="1" dirty="0">
                <a:solidFill>
                  <a:srgbClr val="F99E3F"/>
                </a:solidFill>
              </a:rPr>
              <a:t>12</a:t>
            </a:r>
            <a:r>
              <a:rPr lang="en-US" sz="3200" b="1" baseline="30000" dirty="0">
                <a:solidFill>
                  <a:srgbClr val="F99E3F"/>
                </a:solidFill>
              </a:rPr>
              <a:t>th</a:t>
            </a:r>
            <a:r>
              <a:rPr lang="en-US" sz="3200" b="1" dirty="0">
                <a:solidFill>
                  <a:srgbClr val="F99E3F"/>
                </a:solidFill>
              </a:rPr>
              <a:t> Hawaii Distillery</a:t>
            </a:r>
          </a:p>
          <a:p>
            <a:r>
              <a:rPr lang="en-US" sz="3200" b="1" dirty="0"/>
              <a:t>Distiller’s Reserve</a:t>
            </a:r>
          </a:p>
        </p:txBody>
      </p:sp>
      <p:sp>
        <p:nvSpPr>
          <p:cNvPr id="8" name="Text Placeholder 2">
            <a:extLst>
              <a:ext uri="{FF2B5EF4-FFF2-40B4-BE49-F238E27FC236}">
                <a16:creationId xmlns:a16="http://schemas.microsoft.com/office/drawing/2014/main" id="{1CC59B9F-253E-7542-A876-1A76EF652AC2}"/>
              </a:ext>
            </a:extLst>
          </p:cNvPr>
          <p:cNvSpPr>
            <a:spLocks noGrp="1"/>
          </p:cNvSpPr>
          <p:nvPr>
            <p:ph type="body" sz="quarter" idx="10"/>
          </p:nvPr>
        </p:nvSpPr>
        <p:spPr>
          <a:xfrm>
            <a:off x="457199" y="1833034"/>
            <a:ext cx="4547419" cy="2880956"/>
          </a:xfrm>
        </p:spPr>
        <p:txBody>
          <a:bodyPr/>
          <a:lstStyle/>
          <a:p>
            <a:pPr marL="0" indent="0">
              <a:buNone/>
            </a:pPr>
            <a:r>
              <a:rPr lang="en-US" sz="1800" b="1" dirty="0">
                <a:latin typeface="Hurme Geometric Sans 4" charset="0"/>
                <a:ea typeface="Hurme Geometric Sans 4" charset="0"/>
                <a:cs typeface="Hurme Geometric Sans 4" charset="0"/>
              </a:rPr>
              <a:t>Proof: </a:t>
            </a:r>
            <a:r>
              <a:rPr lang="en-US" sz="1800" dirty="0">
                <a:latin typeface="Hurme Geometric Sans 4" charset="0"/>
                <a:ea typeface="Hurme Geometric Sans 4" charset="0"/>
                <a:cs typeface="Hurme Geometric Sans 4" charset="0"/>
              </a:rPr>
              <a:t>90</a:t>
            </a:r>
          </a:p>
          <a:p>
            <a:pPr marL="0" indent="0">
              <a:buNone/>
            </a:pPr>
            <a:r>
              <a:rPr lang="en-US" sz="1800" b="1" dirty="0">
                <a:latin typeface="Hurme Geometric Sans 4" charset="0"/>
                <a:ea typeface="Hurme Geometric Sans 4" charset="0"/>
                <a:cs typeface="Hurme Geometric Sans 4" charset="0"/>
              </a:rPr>
              <a:t>Process: </a:t>
            </a:r>
            <a:r>
              <a:rPr lang="en-US" sz="1800" dirty="0">
                <a:latin typeface="Hurme Geometric Sans 4" panose="020B0500020000000000" pitchFamily="34" charset="77"/>
                <a:ea typeface="Hurme Geometric Sans 4" charset="0"/>
                <a:cs typeface="Hurme Geometric Sans 4" charset="0"/>
              </a:rPr>
              <a:t>Use whiskey yeast to ferment mead. Distilled 4x and aged in a charred oak barrel.</a:t>
            </a:r>
          </a:p>
          <a:p>
            <a:pPr marL="0" indent="0">
              <a:buNone/>
            </a:pPr>
            <a:r>
              <a:rPr lang="en-US" sz="1800" dirty="0">
                <a:latin typeface="Hurme Geometric Sans 4" panose="020B0500020000000000" pitchFamily="34" charset="77"/>
              </a:rPr>
              <a:t>Best of Show at Honey Spirits Competition. </a:t>
            </a:r>
            <a:endParaRPr lang="en-US" sz="1800" dirty="0">
              <a:latin typeface="Hurme Geometric Sans 4" charset="0"/>
            </a:endParaRPr>
          </a:p>
          <a:p>
            <a:pPr marL="0" indent="0">
              <a:buNone/>
            </a:pPr>
            <a:endParaRPr lang="en-US" sz="1800" dirty="0">
              <a:latin typeface="Hurme Geometric Sans 4" panose="020B0500020000000000" pitchFamily="34" charset="77"/>
            </a:endParaRPr>
          </a:p>
        </p:txBody>
      </p:sp>
      <p:sp>
        <p:nvSpPr>
          <p:cNvPr id="9" name="Title 3">
            <a:extLst>
              <a:ext uri="{FF2B5EF4-FFF2-40B4-BE49-F238E27FC236}">
                <a16:creationId xmlns:a16="http://schemas.microsoft.com/office/drawing/2014/main" id="{9E5944B1-FC57-AB40-B1AD-BB9D621FFF80}"/>
              </a:ext>
            </a:extLst>
          </p:cNvPr>
          <p:cNvSpPr txBox="1">
            <a:spLocks/>
          </p:cNvSpPr>
          <p:nvPr/>
        </p:nvSpPr>
        <p:spPr>
          <a:xfrm>
            <a:off x="457200" y="1628619"/>
            <a:ext cx="8229600" cy="646659"/>
          </a:xfrm>
        </p:spPr>
        <p:txBody>
          <a:bodyPr>
            <a:normAutofit/>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endParaRPr lang="en-US" sz="2000" b="1" dirty="0">
              <a:latin typeface="Hurme Geometric Sans 4" charset="0"/>
              <a:ea typeface="Hurme Geometric Sans 4" charset="0"/>
              <a:cs typeface="Hurme Geometric Sans 4" charset="0"/>
            </a:endParaRPr>
          </a:p>
        </p:txBody>
      </p:sp>
      <p:pic>
        <p:nvPicPr>
          <p:cNvPr id="3" name="Picture 2">
            <a:extLst>
              <a:ext uri="{FF2B5EF4-FFF2-40B4-BE49-F238E27FC236}">
                <a16:creationId xmlns:a16="http://schemas.microsoft.com/office/drawing/2014/main" id="{622C8644-17E5-0A48-1648-15E792026F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6795"/>
            <a:ext cx="3429000" cy="5143500"/>
          </a:xfrm>
          <a:prstGeom prst="rect">
            <a:avLst/>
          </a:prstGeom>
        </p:spPr>
      </p:pic>
    </p:spTree>
    <p:extLst>
      <p:ext uri="{BB962C8B-B14F-4D97-AF65-F5344CB8AC3E}">
        <p14:creationId xmlns:p14="http://schemas.microsoft.com/office/powerpoint/2010/main" val="102098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546"/>
            <a:ext cx="9117105" cy="4089660"/>
          </a:xfrm>
        </p:spPr>
        <p:txBody>
          <a:bodyPr/>
          <a:lstStyle/>
          <a:p>
            <a:pPr>
              <a:lnSpc>
                <a:spcPct val="100000"/>
              </a:lnSpc>
            </a:pPr>
            <a:r>
              <a:rPr lang="en-US" sz="5000" b="1" dirty="0">
                <a:latin typeface="Hurme Geometric Sans 4" panose="020B0500020000000000" pitchFamily="34" charset="77"/>
              </a:rPr>
              <a:t>What’s Trending </a:t>
            </a:r>
            <a:br>
              <a:rPr lang="en-US" sz="5000" b="1" dirty="0">
                <a:latin typeface="Hurme Geometric Sans 4" panose="020B0500020000000000" pitchFamily="34" charset="77"/>
              </a:rPr>
            </a:br>
            <a:r>
              <a:rPr lang="en-US" sz="5000" b="1" dirty="0">
                <a:latin typeface="Hurme Geometric Sans 4" panose="020B0500020000000000" pitchFamily="34" charset="77"/>
              </a:rPr>
              <a:t>in Spirits</a:t>
            </a:r>
            <a:endParaRPr lang="en-US" sz="5000" dirty="0">
              <a:latin typeface="Hurme Geometric Sans 4" panose="020B0500020000000000" pitchFamily="34" charset="77"/>
            </a:endParaRPr>
          </a:p>
        </p:txBody>
      </p:sp>
    </p:spTree>
    <p:extLst>
      <p:ext uri="{BB962C8B-B14F-4D97-AF65-F5344CB8AC3E}">
        <p14:creationId xmlns:p14="http://schemas.microsoft.com/office/powerpoint/2010/main" val="209274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097B3B20-8FF2-03AC-29AC-A64EE639CD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009" y="1321463"/>
            <a:ext cx="8619980" cy="3400710"/>
          </a:xfrm>
          <a:prstGeom prst="rect">
            <a:avLst/>
          </a:prstGeom>
        </p:spPr>
      </p:pic>
      <p:pic>
        <p:nvPicPr>
          <p:cNvPr id="5" name="Picture 4">
            <a:extLst>
              <a:ext uri="{FF2B5EF4-FFF2-40B4-BE49-F238E27FC236}">
                <a16:creationId xmlns:a16="http://schemas.microsoft.com/office/drawing/2014/main" id="{3E2F87B9-B062-E473-3C12-8BCD16C5FA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2235" y="1843823"/>
            <a:ext cx="727927" cy="727927"/>
          </a:xfrm>
          <a:prstGeom prst="rect">
            <a:avLst/>
          </a:prstGeom>
        </p:spPr>
      </p:pic>
    </p:spTree>
    <p:extLst>
      <p:ext uri="{BB962C8B-B14F-4D97-AF65-F5344CB8AC3E}">
        <p14:creationId xmlns:p14="http://schemas.microsoft.com/office/powerpoint/2010/main" val="271661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A0DCDAD-BDCB-F941-BF21-587C0C8A30F0}"/>
              </a:ext>
            </a:extLst>
          </p:cNvPr>
          <p:cNvSpPr txBox="1">
            <a:spLocks/>
          </p:cNvSpPr>
          <p:nvPr/>
        </p:nvSpPr>
        <p:spPr>
          <a:xfrm>
            <a:off x="516466" y="1115752"/>
            <a:ext cx="4487334" cy="1689462"/>
          </a:xfrm>
        </p:spPr>
        <p:txBody>
          <a:bodyPr>
            <a:noAutofit/>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r>
              <a:rPr lang="en-US" sz="3600" b="1" dirty="0">
                <a:solidFill>
                  <a:schemeClr val="tx1"/>
                </a:solidFill>
                <a:latin typeface="Hurme Geometric Sans 4" charset="0"/>
                <a:ea typeface="Hurme Geometric Sans 4" charset="0"/>
                <a:cs typeface="Hurme Geometric Sans 4" charset="0"/>
              </a:rPr>
              <a:t>🥃📈 One Big Thing</a:t>
            </a:r>
          </a:p>
          <a:p>
            <a:r>
              <a:rPr lang="en-US" sz="1800" dirty="0">
                <a:solidFill>
                  <a:srgbClr val="5B4F44"/>
                </a:solidFill>
                <a:effectLst/>
                <a:latin typeface="Hurme Geometric Sans 4" panose="020B0500020000000000" pitchFamily="34" charset="77"/>
              </a:rPr>
              <a:t>The alcohol category had the </a:t>
            </a:r>
            <a:r>
              <a:rPr lang="en-US" sz="1800" b="1" dirty="0">
                <a:solidFill>
                  <a:srgbClr val="5B4F44"/>
                </a:solidFill>
                <a:effectLst/>
                <a:latin typeface="Hurme Geometric Sans 4" panose="020B0500020000000000" pitchFamily="34" charset="77"/>
              </a:rPr>
              <a:t>largest increase in new product introductions</a:t>
            </a:r>
            <a:r>
              <a:rPr lang="en-US" sz="1800" dirty="0">
                <a:solidFill>
                  <a:srgbClr val="5B4F44"/>
                </a:solidFill>
                <a:effectLst/>
                <a:latin typeface="Hurme Geometric Sans 4" panose="020B0500020000000000" pitchFamily="34" charset="77"/>
              </a:rPr>
              <a:t> in 2021. Honey products </a:t>
            </a:r>
            <a:r>
              <a:rPr lang="en-US" sz="1800" b="1" dirty="0">
                <a:solidFill>
                  <a:srgbClr val="5B4F44"/>
                </a:solidFill>
                <a:effectLst/>
                <a:latin typeface="Hurme Geometric Sans 4" panose="020B0500020000000000" pitchFamily="34" charset="77"/>
              </a:rPr>
              <a:t>represented 7% of all new products in the category</a:t>
            </a:r>
            <a:r>
              <a:rPr lang="en-US" sz="1800" dirty="0">
                <a:solidFill>
                  <a:srgbClr val="5B4F44"/>
                </a:solidFill>
                <a:effectLst/>
                <a:latin typeface="Hurme Geometric Sans 4" panose="020B0500020000000000" pitchFamily="34" charset="77"/>
              </a:rPr>
              <a:t>. </a:t>
            </a:r>
            <a:endParaRPr lang="en-US" sz="4000" dirty="0">
              <a:effectLst/>
              <a:latin typeface="Hurme Geometric Sans 4" panose="020B0500020000000000" pitchFamily="34" charset="77"/>
            </a:endParaRPr>
          </a:p>
          <a:p>
            <a:endParaRPr lang="en-US" sz="1800" b="1" dirty="0">
              <a:solidFill>
                <a:schemeClr val="tx1"/>
              </a:solidFill>
              <a:latin typeface="Hurme Geometric Sans 4" panose="020B0500020000000000" pitchFamily="34" charset="77"/>
              <a:ea typeface="Hurme Geometric Sans 4" charset="0"/>
              <a:cs typeface="Hurme Geometric Sans 4" charset="0"/>
            </a:endParaRPr>
          </a:p>
          <a:p>
            <a:r>
              <a:rPr lang="en-US" sz="1800" b="1" dirty="0">
                <a:solidFill>
                  <a:schemeClr val="tx1"/>
                </a:solidFill>
                <a:latin typeface="Hurme Geometric Sans 4" panose="020B0500020000000000" pitchFamily="34" charset="77"/>
                <a:ea typeface="Hurme Geometric Sans 4" charset="0"/>
                <a:cs typeface="Hurme Geometric Sans 4" charset="0"/>
              </a:rPr>
              <a:t>Why it matters: </a:t>
            </a:r>
            <a:r>
              <a:rPr lang="en-US" sz="1800" dirty="0">
                <a:solidFill>
                  <a:schemeClr val="tx1"/>
                </a:solidFill>
                <a:latin typeface="Hurme Geometric Sans 4" panose="020B0500020000000000" pitchFamily="34" charset="77"/>
                <a:ea typeface="Hurme Geometric Sans 4" charset="0"/>
                <a:cs typeface="Hurme Geometric Sans 4" charset="0"/>
              </a:rPr>
              <a:t>The alcohol category is more recession proof than general food and beverage.</a:t>
            </a:r>
          </a:p>
        </p:txBody>
      </p:sp>
      <p:pic>
        <p:nvPicPr>
          <p:cNvPr id="3" name="Picture 2">
            <a:extLst>
              <a:ext uri="{FF2B5EF4-FFF2-40B4-BE49-F238E27FC236}">
                <a16:creationId xmlns:a16="http://schemas.microsoft.com/office/drawing/2014/main" id="{C83600D6-1BEC-BC48-60BA-927221DA29B4}"/>
              </a:ext>
            </a:extLst>
          </p:cNvPr>
          <p:cNvPicPr>
            <a:picLocks noChangeAspect="1"/>
          </p:cNvPicPr>
          <p:nvPr/>
        </p:nvPicPr>
        <p:blipFill>
          <a:blip r:embed="rId2"/>
          <a:stretch>
            <a:fillRect/>
          </a:stretch>
        </p:blipFill>
        <p:spPr>
          <a:xfrm>
            <a:off x="5290457" y="-1"/>
            <a:ext cx="3853543" cy="5138057"/>
          </a:xfrm>
          <a:prstGeom prst="rect">
            <a:avLst/>
          </a:prstGeom>
        </p:spPr>
      </p:pic>
    </p:spTree>
    <p:extLst>
      <p:ext uri="{BB962C8B-B14F-4D97-AF65-F5344CB8AC3E}">
        <p14:creationId xmlns:p14="http://schemas.microsoft.com/office/powerpoint/2010/main" val="167466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266014-0CD4-53B0-C985-5CA14AAA67BC}"/>
              </a:ext>
            </a:extLst>
          </p:cNvPr>
          <p:cNvPicPr>
            <a:picLocks noChangeAspect="1"/>
          </p:cNvPicPr>
          <p:nvPr/>
        </p:nvPicPr>
        <p:blipFill>
          <a:blip r:embed="rId3"/>
          <a:stretch>
            <a:fillRect/>
          </a:stretch>
        </p:blipFill>
        <p:spPr>
          <a:xfrm>
            <a:off x="543317" y="844102"/>
            <a:ext cx="3684570" cy="3684570"/>
          </a:xfrm>
          <a:prstGeom prst="rect">
            <a:avLst/>
          </a:prstGeom>
        </p:spPr>
      </p:pic>
      <p:pic>
        <p:nvPicPr>
          <p:cNvPr id="3" name="Picture 2">
            <a:extLst>
              <a:ext uri="{FF2B5EF4-FFF2-40B4-BE49-F238E27FC236}">
                <a16:creationId xmlns:a16="http://schemas.microsoft.com/office/drawing/2014/main" id="{9FFA11E0-8343-3590-1B3C-7A429476A40D}"/>
              </a:ext>
            </a:extLst>
          </p:cNvPr>
          <p:cNvPicPr>
            <a:picLocks noChangeAspect="1"/>
          </p:cNvPicPr>
          <p:nvPr/>
        </p:nvPicPr>
        <p:blipFill rotWithShape="1">
          <a:blip r:embed="rId4"/>
          <a:srcRect l="24858" r="32555"/>
          <a:stretch/>
        </p:blipFill>
        <p:spPr>
          <a:xfrm>
            <a:off x="6243544" y="667820"/>
            <a:ext cx="2019328" cy="4037135"/>
          </a:xfrm>
          <a:prstGeom prst="rect">
            <a:avLst/>
          </a:prstGeom>
        </p:spPr>
      </p:pic>
      <p:pic>
        <p:nvPicPr>
          <p:cNvPr id="6" name="Picture 5">
            <a:extLst>
              <a:ext uri="{FF2B5EF4-FFF2-40B4-BE49-F238E27FC236}">
                <a16:creationId xmlns:a16="http://schemas.microsoft.com/office/drawing/2014/main" id="{CDD68C08-0D90-0595-B297-1816ED6EA566}"/>
              </a:ext>
            </a:extLst>
          </p:cNvPr>
          <p:cNvPicPr>
            <a:picLocks noChangeAspect="1"/>
          </p:cNvPicPr>
          <p:nvPr/>
        </p:nvPicPr>
        <p:blipFill rotWithShape="1">
          <a:blip r:embed="rId5"/>
          <a:srcRect l="31455" t="28297" r="30807" b="11440"/>
          <a:stretch/>
        </p:blipFill>
        <p:spPr>
          <a:xfrm>
            <a:off x="3684570" y="314373"/>
            <a:ext cx="2212229" cy="4514753"/>
          </a:xfrm>
          <a:prstGeom prst="rect">
            <a:avLst/>
          </a:prstGeom>
        </p:spPr>
      </p:pic>
    </p:spTree>
    <p:extLst>
      <p:ext uri="{BB962C8B-B14F-4D97-AF65-F5344CB8AC3E}">
        <p14:creationId xmlns:p14="http://schemas.microsoft.com/office/powerpoint/2010/main" val="321297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546"/>
            <a:ext cx="9117105" cy="4089660"/>
          </a:xfrm>
        </p:spPr>
        <p:txBody>
          <a:bodyPr/>
          <a:lstStyle/>
          <a:p>
            <a:pPr>
              <a:lnSpc>
                <a:spcPct val="100000"/>
              </a:lnSpc>
            </a:pPr>
            <a:r>
              <a:rPr lang="en-US" sz="5000" b="1" dirty="0">
                <a:latin typeface="Hurme Geometric Sans 4" panose="020B0500020000000000" pitchFamily="34" charset="77"/>
              </a:rPr>
              <a:t>Premium and Super Premium Continue to Flourish Despite Inflation</a:t>
            </a:r>
            <a:endParaRPr lang="en-US" sz="5000" dirty="0">
              <a:latin typeface="Hurme Geometric Sans 4" panose="020B0500020000000000" pitchFamily="34" charset="77"/>
            </a:endParaRPr>
          </a:p>
        </p:txBody>
      </p:sp>
    </p:spTree>
    <p:extLst>
      <p:ext uri="{BB962C8B-B14F-4D97-AF65-F5344CB8AC3E}">
        <p14:creationId xmlns:p14="http://schemas.microsoft.com/office/powerpoint/2010/main" val="3712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332619-4E4F-38F4-D475-3FAE426FDC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94892" y="945836"/>
            <a:ext cx="2936338" cy="4197663"/>
          </a:xfrm>
          <a:prstGeom prst="rect">
            <a:avLst/>
          </a:prstGeom>
        </p:spPr>
      </p:pic>
      <p:pic>
        <p:nvPicPr>
          <p:cNvPr id="12" name="Picture 11">
            <a:extLst>
              <a:ext uri="{FF2B5EF4-FFF2-40B4-BE49-F238E27FC236}">
                <a16:creationId xmlns:a16="http://schemas.microsoft.com/office/drawing/2014/main" id="{6CE97BA3-7105-CC5F-82C7-4679973016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2936338" cy="5143500"/>
          </a:xfrm>
          <a:prstGeom prst="rect">
            <a:avLst/>
          </a:prstGeom>
        </p:spPr>
      </p:pic>
      <p:pic>
        <p:nvPicPr>
          <p:cNvPr id="13" name="Picture 12">
            <a:extLst>
              <a:ext uri="{FF2B5EF4-FFF2-40B4-BE49-F238E27FC236}">
                <a16:creationId xmlns:a16="http://schemas.microsoft.com/office/drawing/2014/main" id="{53AAF674-A3BD-FCBA-05CC-ABCD676AE0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5954" y="170446"/>
            <a:ext cx="3008046" cy="4973054"/>
          </a:xfrm>
          <a:prstGeom prst="rect">
            <a:avLst/>
          </a:prstGeom>
        </p:spPr>
      </p:pic>
      <p:sp>
        <p:nvSpPr>
          <p:cNvPr id="14" name="TextBox 13">
            <a:extLst>
              <a:ext uri="{FF2B5EF4-FFF2-40B4-BE49-F238E27FC236}">
                <a16:creationId xmlns:a16="http://schemas.microsoft.com/office/drawing/2014/main" id="{1A951AA7-8E55-3230-4ABC-5A72B602F31C}"/>
              </a:ext>
            </a:extLst>
          </p:cNvPr>
          <p:cNvSpPr txBox="1"/>
          <p:nvPr/>
        </p:nvSpPr>
        <p:spPr>
          <a:xfrm rot="802587">
            <a:off x="1026115" y="552997"/>
            <a:ext cx="1470274" cy="584775"/>
          </a:xfrm>
          <a:prstGeom prst="rect">
            <a:avLst/>
          </a:prstGeom>
          <a:noFill/>
        </p:spPr>
        <p:txBody>
          <a:bodyPr wrap="square" rtlCol="0">
            <a:spAutoFit/>
          </a:bodyPr>
          <a:lstStyle/>
          <a:p>
            <a:r>
              <a:rPr lang="en-US" sz="3200" b="1" dirty="0">
                <a:latin typeface="Comic Sans MS" panose="030F0902030302020204" pitchFamily="66" charset="0"/>
              </a:rPr>
              <a:t>PRICE</a:t>
            </a:r>
            <a:r>
              <a:rPr lang="en-US" b="1" dirty="0">
                <a:latin typeface="HeartAndSoul" pitchFamily="2" charset="0"/>
              </a:rPr>
              <a:t>!</a:t>
            </a:r>
          </a:p>
        </p:txBody>
      </p:sp>
      <p:sp>
        <p:nvSpPr>
          <p:cNvPr id="15" name="TextBox 14">
            <a:extLst>
              <a:ext uri="{FF2B5EF4-FFF2-40B4-BE49-F238E27FC236}">
                <a16:creationId xmlns:a16="http://schemas.microsoft.com/office/drawing/2014/main" id="{68E0B86B-5632-9F9F-7D96-90525D58CA83}"/>
              </a:ext>
            </a:extLst>
          </p:cNvPr>
          <p:cNvSpPr txBox="1"/>
          <p:nvPr/>
        </p:nvSpPr>
        <p:spPr>
          <a:xfrm rot="802587">
            <a:off x="4177354" y="1314997"/>
            <a:ext cx="1470274" cy="584775"/>
          </a:xfrm>
          <a:prstGeom prst="rect">
            <a:avLst/>
          </a:prstGeom>
          <a:noFill/>
        </p:spPr>
        <p:txBody>
          <a:bodyPr wrap="square" rtlCol="0">
            <a:spAutoFit/>
          </a:bodyPr>
          <a:lstStyle/>
          <a:p>
            <a:r>
              <a:rPr lang="en-US" sz="3200" b="1" dirty="0">
                <a:latin typeface="Comic Sans MS" panose="030F0902030302020204" pitchFamily="66" charset="0"/>
              </a:rPr>
              <a:t>Rarity</a:t>
            </a:r>
            <a:r>
              <a:rPr lang="en-US" b="1" dirty="0">
                <a:latin typeface="HeartAndSoul" pitchFamily="2" charset="0"/>
              </a:rPr>
              <a:t>!</a:t>
            </a:r>
          </a:p>
        </p:txBody>
      </p:sp>
      <p:sp>
        <p:nvSpPr>
          <p:cNvPr id="16" name="TextBox 15">
            <a:extLst>
              <a:ext uri="{FF2B5EF4-FFF2-40B4-BE49-F238E27FC236}">
                <a16:creationId xmlns:a16="http://schemas.microsoft.com/office/drawing/2014/main" id="{EA272EAD-AC8D-7E88-9F06-2C90FD11C111}"/>
              </a:ext>
            </a:extLst>
          </p:cNvPr>
          <p:cNvSpPr txBox="1"/>
          <p:nvPr/>
        </p:nvSpPr>
        <p:spPr>
          <a:xfrm rot="21181694">
            <a:off x="6986242" y="379959"/>
            <a:ext cx="2019792" cy="830997"/>
          </a:xfrm>
          <a:prstGeom prst="rect">
            <a:avLst/>
          </a:prstGeom>
          <a:noFill/>
        </p:spPr>
        <p:txBody>
          <a:bodyPr wrap="square" rtlCol="0">
            <a:spAutoFit/>
          </a:bodyPr>
          <a:lstStyle/>
          <a:p>
            <a:r>
              <a:rPr lang="en-US" b="1" dirty="0">
                <a:latin typeface="Comic Sans MS" panose="030F0902030302020204" pitchFamily="66" charset="0"/>
              </a:rPr>
              <a:t>Quality ingredients</a:t>
            </a:r>
            <a:r>
              <a:rPr lang="en-US" b="1" dirty="0">
                <a:latin typeface="HeartAndSoul" pitchFamily="2" charset="0"/>
              </a:rPr>
              <a:t>!</a:t>
            </a:r>
          </a:p>
        </p:txBody>
      </p:sp>
    </p:spTree>
    <p:extLst>
      <p:ext uri="{BB962C8B-B14F-4D97-AF65-F5344CB8AC3E}">
        <p14:creationId xmlns:p14="http://schemas.microsoft.com/office/powerpoint/2010/main" val="94285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6470"/>
            <a:ext cx="8229600" cy="857250"/>
          </a:xfrm>
        </p:spPr>
        <p:txBody>
          <a:bodyPr>
            <a:normAutofit fontScale="90000"/>
          </a:bodyPr>
          <a:lstStyle/>
          <a:p>
            <a:r>
              <a:rPr lang="en-US" sz="3200" b="1" dirty="0">
                <a:latin typeface="Hurme Geometric Sans 4" charset="0"/>
                <a:ea typeface="Hurme Geometric Sans 4" charset="0"/>
                <a:cs typeface="Hurme Geometric Sans 4" charset="0"/>
              </a:rPr>
              <a:t>The expanding definition of super premium being driven by “clean” spirits/ </a:t>
            </a:r>
          </a:p>
        </p:txBody>
      </p:sp>
      <p:pic>
        <p:nvPicPr>
          <p:cNvPr id="3" name="Picture 2">
            <a:extLst>
              <a:ext uri="{FF2B5EF4-FFF2-40B4-BE49-F238E27FC236}">
                <a16:creationId xmlns:a16="http://schemas.microsoft.com/office/drawing/2014/main" id="{C2A2B520-4A4E-8E49-9F61-35CC1BC1DE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4617" y="1589902"/>
            <a:ext cx="3034766" cy="3083453"/>
          </a:xfrm>
          <a:prstGeom prst="rect">
            <a:avLst/>
          </a:prstGeom>
        </p:spPr>
      </p:pic>
      <p:sp>
        <p:nvSpPr>
          <p:cNvPr id="2" name="Text Placeholder 2">
            <a:extLst>
              <a:ext uri="{FF2B5EF4-FFF2-40B4-BE49-F238E27FC236}">
                <a16:creationId xmlns:a16="http://schemas.microsoft.com/office/drawing/2014/main" id="{0BD4F93D-A967-1C20-EEB9-C97C13DB8F3C}"/>
              </a:ext>
            </a:extLst>
          </p:cNvPr>
          <p:cNvSpPr>
            <a:spLocks noGrp="1"/>
          </p:cNvSpPr>
          <p:nvPr>
            <p:ph type="body" sz="quarter" idx="10"/>
          </p:nvPr>
        </p:nvSpPr>
        <p:spPr>
          <a:xfrm>
            <a:off x="457200" y="1589902"/>
            <a:ext cx="2099186" cy="2880956"/>
          </a:xfrm>
        </p:spPr>
        <p:txBody>
          <a:bodyPr/>
          <a:lstStyle/>
          <a:p>
            <a:r>
              <a:rPr lang="en-US" sz="1800" dirty="0"/>
              <a:t>Source of ingredients</a:t>
            </a:r>
          </a:p>
          <a:p>
            <a:endParaRPr lang="en-US" sz="1800" dirty="0"/>
          </a:p>
          <a:p>
            <a:r>
              <a:rPr lang="en-US" sz="1800" dirty="0"/>
              <a:t>Processing, or lack thereof of ingredients</a:t>
            </a:r>
          </a:p>
          <a:p>
            <a:endParaRPr lang="en-US" sz="1800" dirty="0"/>
          </a:p>
          <a:p>
            <a:r>
              <a:rPr lang="en-US" sz="1800" dirty="0"/>
              <a:t>Sustainability of ingredients</a:t>
            </a:r>
          </a:p>
        </p:txBody>
      </p:sp>
      <p:pic>
        <p:nvPicPr>
          <p:cNvPr id="6" name="Picture 5" descr="Text&#10;&#10;Description automatically generated">
            <a:extLst>
              <a:ext uri="{FF2B5EF4-FFF2-40B4-BE49-F238E27FC236}">
                <a16:creationId xmlns:a16="http://schemas.microsoft.com/office/drawing/2014/main" id="{E7C333F8-B4EA-3588-BCA2-79B61811EE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7438" y="1759413"/>
            <a:ext cx="2681666" cy="2744429"/>
          </a:xfrm>
          <a:prstGeom prst="rect">
            <a:avLst/>
          </a:prstGeom>
        </p:spPr>
      </p:pic>
    </p:spTree>
    <p:extLst>
      <p:ext uri="{BB962C8B-B14F-4D97-AF65-F5344CB8AC3E}">
        <p14:creationId xmlns:p14="http://schemas.microsoft.com/office/powerpoint/2010/main" val="157062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546"/>
            <a:ext cx="9117105" cy="4089660"/>
          </a:xfrm>
        </p:spPr>
        <p:txBody>
          <a:bodyPr/>
          <a:lstStyle/>
          <a:p>
            <a:pPr>
              <a:lnSpc>
                <a:spcPct val="100000"/>
              </a:lnSpc>
            </a:pPr>
            <a:r>
              <a:rPr lang="en-US" sz="5000" b="1" dirty="0">
                <a:latin typeface="Hurme Geometric Sans 4" panose="020B0500020000000000" pitchFamily="34" charset="77"/>
              </a:rPr>
              <a:t>What’s Next?</a:t>
            </a:r>
            <a:endParaRPr lang="en-US" sz="5000" dirty="0">
              <a:latin typeface="Hurme Geometric Sans 4" panose="020B0500020000000000" pitchFamily="34" charset="77"/>
            </a:endParaRPr>
          </a:p>
        </p:txBody>
      </p:sp>
    </p:spTree>
    <p:extLst>
      <p:ext uri="{BB962C8B-B14F-4D97-AF65-F5344CB8AC3E}">
        <p14:creationId xmlns:p14="http://schemas.microsoft.com/office/powerpoint/2010/main" val="314259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7E16CF-BAC2-6EB4-070A-E101293B93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5815" y="711896"/>
            <a:ext cx="1563913" cy="4020627"/>
          </a:xfrm>
          <a:prstGeom prst="rect">
            <a:avLst/>
          </a:prstGeom>
        </p:spPr>
      </p:pic>
      <p:pic>
        <p:nvPicPr>
          <p:cNvPr id="11" name="Picture 10">
            <a:extLst>
              <a:ext uri="{FF2B5EF4-FFF2-40B4-BE49-F238E27FC236}">
                <a16:creationId xmlns:a16="http://schemas.microsoft.com/office/drawing/2014/main" id="{455B132A-ED09-CBF6-4E71-565982CE46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512" y="397426"/>
            <a:ext cx="1519418" cy="4195629"/>
          </a:xfrm>
          <a:prstGeom prst="rect">
            <a:avLst/>
          </a:prstGeom>
        </p:spPr>
      </p:pic>
      <p:pic>
        <p:nvPicPr>
          <p:cNvPr id="12" name="Picture 11">
            <a:extLst>
              <a:ext uri="{FF2B5EF4-FFF2-40B4-BE49-F238E27FC236}">
                <a16:creationId xmlns:a16="http://schemas.microsoft.com/office/drawing/2014/main" id="{06CCD7F7-7EAE-6B49-D4D9-7241589476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948775"/>
            <a:ext cx="2537938" cy="3553113"/>
          </a:xfrm>
          <a:prstGeom prst="rect">
            <a:avLst/>
          </a:prstGeom>
        </p:spPr>
      </p:pic>
      <p:pic>
        <p:nvPicPr>
          <p:cNvPr id="13" name="Picture 12">
            <a:extLst>
              <a:ext uri="{FF2B5EF4-FFF2-40B4-BE49-F238E27FC236}">
                <a16:creationId xmlns:a16="http://schemas.microsoft.com/office/drawing/2014/main" id="{CAE003B9-B599-04B3-FAF9-ED32DE864F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47388" y="1751383"/>
            <a:ext cx="1029100" cy="2750505"/>
          </a:xfrm>
          <a:prstGeom prst="rect">
            <a:avLst/>
          </a:prstGeom>
        </p:spPr>
      </p:pic>
    </p:spTree>
    <p:extLst>
      <p:ext uri="{BB962C8B-B14F-4D97-AF65-F5344CB8AC3E}">
        <p14:creationId xmlns:p14="http://schemas.microsoft.com/office/powerpoint/2010/main" val="3751686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4EB227-815A-2963-B5CD-19B05682AD82}"/>
              </a:ext>
            </a:extLst>
          </p:cNvPr>
          <p:cNvSpPr>
            <a:spLocks noGrp="1"/>
          </p:cNvSpPr>
          <p:nvPr>
            <p:ph type="title"/>
          </p:nvPr>
        </p:nvSpPr>
        <p:spPr>
          <a:xfrm>
            <a:off x="0" y="285546"/>
            <a:ext cx="9117105" cy="4089660"/>
          </a:xfrm>
        </p:spPr>
        <p:txBody>
          <a:bodyPr/>
          <a:lstStyle/>
          <a:p>
            <a:pPr>
              <a:lnSpc>
                <a:spcPct val="100000"/>
              </a:lnSpc>
            </a:pPr>
            <a:r>
              <a:rPr lang="en-US" sz="5000" b="1" dirty="0">
                <a:latin typeface="Hurme Geometric Sans 4" panose="020B0500020000000000" pitchFamily="34" charset="77"/>
              </a:rPr>
              <a:t>Email questions to </a:t>
            </a:r>
            <a:r>
              <a:rPr lang="en-US" sz="5000" b="1" dirty="0" err="1">
                <a:latin typeface="Hurme Geometric Sans 4" panose="020B0500020000000000" pitchFamily="34" charset="77"/>
              </a:rPr>
              <a:t>keith@honey.com</a:t>
            </a:r>
            <a:endParaRPr lang="en-US" sz="5000" dirty="0">
              <a:latin typeface="Hurme Geometric Sans 4" panose="020B0500020000000000" pitchFamily="34" charset="77"/>
            </a:endParaRPr>
          </a:p>
        </p:txBody>
      </p:sp>
    </p:spTree>
    <p:extLst>
      <p:ext uri="{BB962C8B-B14F-4D97-AF65-F5344CB8AC3E}">
        <p14:creationId xmlns:p14="http://schemas.microsoft.com/office/powerpoint/2010/main" val="261545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A0DCDAD-BDCB-F941-BF21-587C0C8A30F0}"/>
              </a:ext>
            </a:extLst>
          </p:cNvPr>
          <p:cNvSpPr txBox="1">
            <a:spLocks/>
          </p:cNvSpPr>
          <p:nvPr/>
        </p:nvSpPr>
        <p:spPr>
          <a:xfrm>
            <a:off x="3396738" y="1494984"/>
            <a:ext cx="5178434" cy="1689462"/>
          </a:xfrm>
        </p:spPr>
        <p:txBody>
          <a:bodyPr>
            <a:noAutofit/>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r>
              <a:rPr lang="en-US" sz="4000" b="1" dirty="0">
                <a:solidFill>
                  <a:schemeClr val="tx1"/>
                </a:solidFill>
                <a:latin typeface="Hurme Geometric Sans 4" charset="0"/>
                <a:ea typeface="Hurme Geometric Sans 4" charset="0"/>
                <a:cs typeface="Hurme Geometric Sans 4" charset="0"/>
              </a:rPr>
              <a:t>THE NEW NORMAL</a:t>
            </a:r>
            <a:br>
              <a:rPr lang="en-US" sz="4000" b="1" dirty="0">
                <a:solidFill>
                  <a:schemeClr val="tx1"/>
                </a:solidFill>
                <a:latin typeface="Hurme Geometric Sans 4" charset="0"/>
                <a:ea typeface="Hurme Geometric Sans 4" charset="0"/>
                <a:cs typeface="Hurme Geometric Sans 4" charset="0"/>
              </a:rPr>
            </a:br>
            <a:r>
              <a:rPr lang="en-US" sz="3000" dirty="0">
                <a:solidFill>
                  <a:schemeClr val="tx1"/>
                </a:solidFill>
                <a:latin typeface="Hurme Geometric Sans 4" charset="0"/>
                <a:ea typeface="Hurme Geometric Sans 4" charset="0"/>
                <a:cs typeface="Hurme Geometric Sans 4" charset="0"/>
              </a:rPr>
              <a:t>Once a niche category, now a reliable segment for honey sales. </a:t>
            </a:r>
          </a:p>
        </p:txBody>
      </p:sp>
      <p:pic>
        <p:nvPicPr>
          <p:cNvPr id="4" name="Picture 3" descr="A picture containing diagram&#10;&#10;Description automatically generated">
            <a:extLst>
              <a:ext uri="{FF2B5EF4-FFF2-40B4-BE49-F238E27FC236}">
                <a16:creationId xmlns:a16="http://schemas.microsoft.com/office/drawing/2014/main" id="{FE396122-46FD-954F-BFA7-4EB78D3CCD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141" y="0"/>
            <a:ext cx="2466906" cy="5143500"/>
          </a:xfrm>
          <a:prstGeom prst="rect">
            <a:avLst/>
          </a:prstGeom>
        </p:spPr>
      </p:pic>
      <p:sp>
        <p:nvSpPr>
          <p:cNvPr id="2" name="Rectangle 1">
            <a:extLst>
              <a:ext uri="{FF2B5EF4-FFF2-40B4-BE49-F238E27FC236}">
                <a16:creationId xmlns:a16="http://schemas.microsoft.com/office/drawing/2014/main" id="{D8E44AE3-A3DB-FE9B-7EE5-DD085CBBD43A}"/>
              </a:ext>
            </a:extLst>
          </p:cNvPr>
          <p:cNvSpPr/>
          <p:nvPr/>
        </p:nvSpPr>
        <p:spPr>
          <a:xfrm>
            <a:off x="203200" y="4555067"/>
            <a:ext cx="626533" cy="516466"/>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999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D2B509-D5CF-86F5-A914-83DBA293F0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5786" y="429441"/>
            <a:ext cx="7772400" cy="4284618"/>
          </a:xfrm>
          <a:prstGeom prst="rect">
            <a:avLst/>
          </a:prstGeom>
        </p:spPr>
      </p:pic>
    </p:spTree>
    <p:extLst>
      <p:ext uri="{BB962C8B-B14F-4D97-AF65-F5344CB8AC3E}">
        <p14:creationId xmlns:p14="http://schemas.microsoft.com/office/powerpoint/2010/main" val="198743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5667" y="423605"/>
            <a:ext cx="3979334" cy="857250"/>
          </a:xfrm>
        </p:spPr>
        <p:txBody>
          <a:bodyPr>
            <a:normAutofit fontScale="90000"/>
          </a:bodyPr>
          <a:lstStyle/>
          <a:p>
            <a:r>
              <a:rPr lang="en-US" sz="4800" b="1" dirty="0">
                <a:solidFill>
                  <a:srgbClr val="F99E3F"/>
                </a:solidFill>
                <a:latin typeface="Hurme Geometric Sans 4" charset="0"/>
                <a:ea typeface="Hurme Geometric Sans 4" charset="0"/>
                <a:cs typeface="Hurme Geometric Sans 4" charset="0"/>
              </a:rPr>
              <a:t>Where it </a:t>
            </a:r>
            <a:br>
              <a:rPr lang="en-US" sz="4800" b="1" dirty="0">
                <a:solidFill>
                  <a:srgbClr val="F99E3F"/>
                </a:solidFill>
                <a:latin typeface="Hurme Geometric Sans 4" charset="0"/>
                <a:ea typeface="Hurme Geometric Sans 4" charset="0"/>
                <a:cs typeface="Hurme Geometric Sans 4" charset="0"/>
              </a:rPr>
            </a:br>
            <a:r>
              <a:rPr lang="en-US" sz="4800" b="1" dirty="0">
                <a:solidFill>
                  <a:srgbClr val="F99E3F"/>
                </a:solidFill>
                <a:latin typeface="Hurme Geometric Sans 4" charset="0"/>
                <a:ea typeface="Hurme Geometric Sans 4" charset="0"/>
                <a:cs typeface="Hurme Geometric Sans 4" charset="0"/>
              </a:rPr>
              <a:t>all started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8600" cy="5148772"/>
          </a:xfrm>
          <a:prstGeom prst="rect">
            <a:avLst/>
          </a:prstGeom>
        </p:spPr>
      </p:pic>
      <p:sp>
        <p:nvSpPr>
          <p:cNvPr id="12" name="Title 3">
            <a:extLst>
              <a:ext uri="{FF2B5EF4-FFF2-40B4-BE49-F238E27FC236}">
                <a16:creationId xmlns:a16="http://schemas.microsoft.com/office/drawing/2014/main" id="{C05381D3-0431-044E-8FD3-5031841E54B7}"/>
              </a:ext>
            </a:extLst>
          </p:cNvPr>
          <p:cNvSpPr txBox="1">
            <a:spLocks/>
          </p:cNvSpPr>
          <p:nvPr/>
        </p:nvSpPr>
        <p:spPr bwMode="auto">
          <a:xfrm>
            <a:off x="3048455" y="4340913"/>
            <a:ext cx="622434" cy="29989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r>
              <a:rPr lang="en-US" sz="1600" b="1" dirty="0"/>
              <a:t>1976</a:t>
            </a:r>
          </a:p>
        </p:txBody>
      </p:sp>
      <p:sp>
        <p:nvSpPr>
          <p:cNvPr id="13" name="Rectangle 12">
            <a:extLst>
              <a:ext uri="{FF2B5EF4-FFF2-40B4-BE49-F238E27FC236}">
                <a16:creationId xmlns:a16="http://schemas.microsoft.com/office/drawing/2014/main" id="{A0E2D6C6-7A21-334D-9237-01D327E17718}"/>
              </a:ext>
            </a:extLst>
          </p:cNvPr>
          <p:cNvSpPr/>
          <p:nvPr/>
        </p:nvSpPr>
        <p:spPr>
          <a:xfrm>
            <a:off x="3048455" y="1549000"/>
            <a:ext cx="3797300" cy="2523768"/>
          </a:xfrm>
          <a:prstGeom prst="rect">
            <a:avLst/>
          </a:prstGeom>
        </p:spPr>
        <p:txBody>
          <a:bodyPr wrap="square">
            <a:spAutoFit/>
          </a:bodyPr>
          <a:lstStyle/>
          <a:p>
            <a:r>
              <a:rPr lang="en-US" sz="1800" dirty="0">
                <a:solidFill>
                  <a:srgbClr val="5C4F47"/>
                </a:solidFill>
                <a:latin typeface="Hurme Geometric Sans 4" panose="020B0500020000000000" pitchFamily="34" charset="77"/>
              </a:rPr>
              <a:t>“It’s something we developed for the ladies who thought straight bourbon was a little strong. It was really just our Wild Turkey 101 Bourbon with real honey added to it. Now we call it American Honey, but it’s the same recipe we’ve always used.”</a:t>
            </a:r>
          </a:p>
          <a:p>
            <a:r>
              <a:rPr lang="en-US" sz="1400" b="1" dirty="0">
                <a:solidFill>
                  <a:srgbClr val="5C4F47"/>
                </a:solidFill>
                <a:latin typeface="Hurme Geometric Sans 4" panose="020B0500020000000000" pitchFamily="34" charset="77"/>
              </a:rPr>
              <a:t>Jimmy Russel, Wild Turkey Founder </a:t>
            </a:r>
          </a:p>
        </p:txBody>
      </p:sp>
      <p:pic>
        <p:nvPicPr>
          <p:cNvPr id="6" name="Picture 5">
            <a:extLst>
              <a:ext uri="{FF2B5EF4-FFF2-40B4-BE49-F238E27FC236}">
                <a16:creationId xmlns:a16="http://schemas.microsoft.com/office/drawing/2014/main" id="{39DBDD49-BEC8-2FAA-E0C9-5FC16B7A0E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5754" y="185187"/>
            <a:ext cx="2357967" cy="3909231"/>
          </a:xfrm>
          <a:prstGeom prst="rect">
            <a:avLst/>
          </a:prstGeom>
        </p:spPr>
      </p:pic>
      <p:cxnSp>
        <p:nvCxnSpPr>
          <p:cNvPr id="8" name="Straight Connector 7">
            <a:extLst>
              <a:ext uri="{FF2B5EF4-FFF2-40B4-BE49-F238E27FC236}">
                <a16:creationId xmlns:a16="http://schemas.microsoft.com/office/drawing/2014/main" id="{83B7B77B-C653-3E69-4B39-A65884361D9B}"/>
              </a:ext>
            </a:extLst>
          </p:cNvPr>
          <p:cNvCxnSpPr>
            <a:cxnSpLocks/>
            <a:endCxn id="9" idx="1"/>
          </p:cNvCxnSpPr>
          <p:nvPr/>
        </p:nvCxnSpPr>
        <p:spPr>
          <a:xfrm>
            <a:off x="3670889" y="4484026"/>
            <a:ext cx="4042631" cy="6834"/>
          </a:xfrm>
          <a:prstGeom prst="line">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itle 3">
            <a:extLst>
              <a:ext uri="{FF2B5EF4-FFF2-40B4-BE49-F238E27FC236}">
                <a16:creationId xmlns:a16="http://schemas.microsoft.com/office/drawing/2014/main" id="{291069BE-796A-C8D8-F0D1-1B06A2A3065A}"/>
              </a:ext>
            </a:extLst>
          </p:cNvPr>
          <p:cNvSpPr txBox="1">
            <a:spLocks/>
          </p:cNvSpPr>
          <p:nvPr/>
        </p:nvSpPr>
        <p:spPr bwMode="auto">
          <a:xfrm>
            <a:off x="7713520" y="4340913"/>
            <a:ext cx="622434" cy="29989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pPr algn="ctr"/>
            <a:r>
              <a:rPr lang="en-US" sz="1600" b="1" dirty="0"/>
              <a:t>2006</a:t>
            </a:r>
          </a:p>
        </p:txBody>
      </p:sp>
    </p:spTree>
    <p:extLst>
      <p:ext uri="{BB962C8B-B14F-4D97-AF65-F5344CB8AC3E}">
        <p14:creationId xmlns:p14="http://schemas.microsoft.com/office/powerpoint/2010/main" val="128158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9BA5A-7F17-1049-A215-42F7988712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834" y="1189415"/>
            <a:ext cx="2283995" cy="3193880"/>
          </a:xfrm>
          <a:prstGeom prst="rect">
            <a:avLst/>
          </a:prstGeom>
        </p:spPr>
      </p:pic>
      <p:sp>
        <p:nvSpPr>
          <p:cNvPr id="10" name="Title 3">
            <a:extLst>
              <a:ext uri="{FF2B5EF4-FFF2-40B4-BE49-F238E27FC236}">
                <a16:creationId xmlns:a16="http://schemas.microsoft.com/office/drawing/2014/main" id="{6E9A2A21-8C46-FB4D-B035-D9A7B86DE9DE}"/>
              </a:ext>
            </a:extLst>
          </p:cNvPr>
          <p:cNvSpPr txBox="1">
            <a:spLocks/>
          </p:cNvSpPr>
          <p:nvPr/>
        </p:nvSpPr>
        <p:spPr bwMode="auto">
          <a:xfrm>
            <a:off x="948665" y="4517777"/>
            <a:ext cx="622434" cy="29989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912813" rtl="0" eaLnBrk="0" fontAlgn="base" hangingPunct="0">
              <a:spcBef>
                <a:spcPct val="0"/>
              </a:spcBef>
              <a:spcAft>
                <a:spcPct val="0"/>
              </a:spcAft>
              <a:defRPr sz="1400" kern="1200">
                <a:solidFill>
                  <a:srgbClr val="6A5C4B"/>
                </a:solidFill>
                <a:latin typeface="Hurme Geometric Sans 4" charset="0"/>
                <a:ea typeface="Hurme Geometric Sans 4" charset="0"/>
                <a:cs typeface="Hurme Geometric Sans 4" charset="0"/>
              </a:defRPr>
            </a:lvl1pPr>
            <a:lvl2pPr algn="l" defTabSz="912813" rtl="0" eaLnBrk="0" fontAlgn="base" hangingPunct="0">
              <a:spcBef>
                <a:spcPct val="0"/>
              </a:spcBef>
              <a:spcAft>
                <a:spcPct val="0"/>
              </a:spcAft>
              <a:defRPr sz="2000">
                <a:solidFill>
                  <a:srgbClr val="6A5C4B"/>
                </a:solidFill>
                <a:latin typeface="Gotham Book" charset="0"/>
                <a:ea typeface="ＭＳ Ｐゴシック" charset="0"/>
              </a:defRPr>
            </a:lvl2pPr>
            <a:lvl3pPr algn="l" defTabSz="912813" rtl="0" eaLnBrk="0" fontAlgn="base" hangingPunct="0">
              <a:spcBef>
                <a:spcPct val="0"/>
              </a:spcBef>
              <a:spcAft>
                <a:spcPct val="0"/>
              </a:spcAft>
              <a:defRPr sz="2000">
                <a:solidFill>
                  <a:srgbClr val="6A5C4B"/>
                </a:solidFill>
                <a:latin typeface="Gotham Book" charset="0"/>
                <a:ea typeface="ＭＳ Ｐゴシック" charset="0"/>
              </a:defRPr>
            </a:lvl3pPr>
            <a:lvl4pPr algn="l" defTabSz="912813" rtl="0" eaLnBrk="0" fontAlgn="base" hangingPunct="0">
              <a:spcBef>
                <a:spcPct val="0"/>
              </a:spcBef>
              <a:spcAft>
                <a:spcPct val="0"/>
              </a:spcAft>
              <a:defRPr sz="2000">
                <a:solidFill>
                  <a:srgbClr val="6A5C4B"/>
                </a:solidFill>
                <a:latin typeface="Gotham Book" charset="0"/>
                <a:ea typeface="ＭＳ Ｐゴシック" charset="0"/>
              </a:defRPr>
            </a:lvl4pPr>
            <a:lvl5pPr algn="l" defTabSz="912813" rtl="0" eaLnBrk="0" fontAlgn="base" hangingPunct="0">
              <a:spcBef>
                <a:spcPct val="0"/>
              </a:spcBef>
              <a:spcAft>
                <a:spcPct val="0"/>
              </a:spcAft>
              <a:defRPr sz="2000">
                <a:solidFill>
                  <a:srgbClr val="6A5C4B"/>
                </a:solidFill>
                <a:latin typeface="Gotham Book" charset="0"/>
                <a:ea typeface="ＭＳ Ｐゴシック" charset="0"/>
              </a:defRPr>
            </a:lvl5pPr>
            <a:lvl6pPr marL="457200" algn="l" defTabSz="912813" rtl="0" fontAlgn="base">
              <a:spcBef>
                <a:spcPct val="0"/>
              </a:spcBef>
              <a:spcAft>
                <a:spcPct val="0"/>
              </a:spcAft>
              <a:defRPr sz="2000">
                <a:solidFill>
                  <a:srgbClr val="6A5C4B"/>
                </a:solidFill>
                <a:latin typeface="Gotham Book" charset="0"/>
                <a:ea typeface="ＭＳ Ｐゴシック" charset="0"/>
              </a:defRPr>
            </a:lvl6pPr>
            <a:lvl7pPr marL="914400" algn="l" defTabSz="912813" rtl="0" fontAlgn="base">
              <a:spcBef>
                <a:spcPct val="0"/>
              </a:spcBef>
              <a:spcAft>
                <a:spcPct val="0"/>
              </a:spcAft>
              <a:defRPr sz="2000">
                <a:solidFill>
                  <a:srgbClr val="6A5C4B"/>
                </a:solidFill>
                <a:latin typeface="Gotham Book" charset="0"/>
                <a:ea typeface="ＭＳ Ｐゴシック" charset="0"/>
              </a:defRPr>
            </a:lvl7pPr>
            <a:lvl8pPr marL="1371600" algn="l" defTabSz="912813" rtl="0" fontAlgn="base">
              <a:spcBef>
                <a:spcPct val="0"/>
              </a:spcBef>
              <a:spcAft>
                <a:spcPct val="0"/>
              </a:spcAft>
              <a:defRPr sz="2000">
                <a:solidFill>
                  <a:srgbClr val="6A5C4B"/>
                </a:solidFill>
                <a:latin typeface="Gotham Book" charset="0"/>
                <a:ea typeface="ＭＳ Ｐゴシック" charset="0"/>
              </a:defRPr>
            </a:lvl8pPr>
            <a:lvl9pPr marL="1828800" algn="l" defTabSz="912813" rtl="0" fontAlgn="base">
              <a:spcBef>
                <a:spcPct val="0"/>
              </a:spcBef>
              <a:spcAft>
                <a:spcPct val="0"/>
              </a:spcAft>
              <a:defRPr sz="2000">
                <a:solidFill>
                  <a:srgbClr val="6A5C4B"/>
                </a:solidFill>
                <a:latin typeface="Gotham Book" charset="0"/>
                <a:ea typeface="ＭＳ Ｐゴシック" charset="0"/>
              </a:defRPr>
            </a:lvl9pPr>
          </a:lstStyle>
          <a:p>
            <a:pPr algn="ctr"/>
            <a:r>
              <a:rPr lang="en-US" sz="1600" b="1" dirty="0"/>
              <a:t>2011</a:t>
            </a:r>
          </a:p>
        </p:txBody>
      </p:sp>
      <p:sp>
        <p:nvSpPr>
          <p:cNvPr id="5" name="Title 3">
            <a:extLst>
              <a:ext uri="{FF2B5EF4-FFF2-40B4-BE49-F238E27FC236}">
                <a16:creationId xmlns:a16="http://schemas.microsoft.com/office/drawing/2014/main" id="{BF9531F8-ADC5-3652-EA11-0A94341F91A5}"/>
              </a:ext>
            </a:extLst>
          </p:cNvPr>
          <p:cNvSpPr txBox="1">
            <a:spLocks/>
          </p:cNvSpPr>
          <p:nvPr/>
        </p:nvSpPr>
        <p:spPr>
          <a:xfrm>
            <a:off x="-491490" y="332165"/>
            <a:ext cx="8229600" cy="857250"/>
          </a:xfrm>
        </p:spPr>
        <p:txBody>
          <a:bodyPr>
            <a:normAutofit/>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pPr algn="ctr"/>
            <a:r>
              <a:rPr lang="en-US" sz="4800" b="1" dirty="0">
                <a:solidFill>
                  <a:srgbClr val="F99E3F"/>
                </a:solidFill>
                <a:latin typeface="Hurme Geometric Sans 4" charset="0"/>
                <a:ea typeface="Hurme Geometric Sans 4" charset="0"/>
                <a:cs typeface="Hurme Geometric Sans 4" charset="0"/>
              </a:rPr>
              <a:t>The game changer</a:t>
            </a:r>
          </a:p>
        </p:txBody>
      </p:sp>
      <p:sp>
        <p:nvSpPr>
          <p:cNvPr id="14" name="Rectangle 13">
            <a:extLst>
              <a:ext uri="{FF2B5EF4-FFF2-40B4-BE49-F238E27FC236}">
                <a16:creationId xmlns:a16="http://schemas.microsoft.com/office/drawing/2014/main" id="{C99994B1-9402-3580-31A4-21A5B242E57E}"/>
              </a:ext>
            </a:extLst>
          </p:cNvPr>
          <p:cNvSpPr/>
          <p:nvPr/>
        </p:nvSpPr>
        <p:spPr>
          <a:xfrm>
            <a:off x="2162153" y="1457982"/>
            <a:ext cx="6228313" cy="3350917"/>
          </a:xfrm>
          <a:prstGeom prst="rect">
            <a:avLst/>
          </a:prstGeom>
        </p:spPr>
        <p:txBody>
          <a:bodyPr wrap="square">
            <a:spAutoFit/>
          </a:bodyPr>
          <a:lstStyle/>
          <a:p>
            <a:r>
              <a:rPr lang="en-US" sz="2000" b="1" dirty="0">
                <a:solidFill>
                  <a:schemeClr val="accent6"/>
                </a:solidFill>
                <a:latin typeface="Hurme Geometric Sans 4" panose="020B0500020000000000" pitchFamily="34" charset="77"/>
              </a:rPr>
              <a:t>Jack Daniel’s Tennessee Honey</a:t>
            </a:r>
          </a:p>
          <a:p>
            <a:pPr>
              <a:spcBef>
                <a:spcPts val="0"/>
              </a:spcBef>
            </a:pPr>
            <a:r>
              <a:rPr lang="en-US" sz="1600" b="1" dirty="0">
                <a:latin typeface="Hurme Geometric Sans 4" charset="0"/>
                <a:ea typeface="Hurme Geometric Sans 4" charset="0"/>
                <a:cs typeface="Hurme Geometric Sans 4" charset="0"/>
              </a:rPr>
              <a:t>The first flavored whiskey to sell more than a million cases globally, a feat it accomplished in 2014. Sales have increased every year since and in 2021, 2.2 million cases were sold worldwide.</a:t>
            </a:r>
          </a:p>
          <a:p>
            <a:pPr>
              <a:spcBef>
                <a:spcPts val="0"/>
              </a:spcBef>
            </a:pPr>
            <a:endParaRPr lang="en-US" sz="1600" dirty="0">
              <a:latin typeface="Hurme Geometric Sans 4" charset="0"/>
              <a:ea typeface="Hurme Geometric Sans 4" charset="0"/>
              <a:cs typeface="Hurme Geometric Sans 4" charset="0"/>
            </a:endParaRPr>
          </a:p>
          <a:p>
            <a:pPr marL="0" indent="0">
              <a:spcBef>
                <a:spcPts val="0"/>
              </a:spcBef>
              <a:buNone/>
            </a:pPr>
            <a:r>
              <a:rPr lang="en-US" sz="1600" i="1" dirty="0">
                <a:latin typeface="Hurme Geometric Sans 4" panose="020B0500020000000000" pitchFamily="34" charset="77"/>
              </a:rPr>
              <a:t>“Tennessee Honey recruits heavily from the millennial segment. It’s been bringing new consumers into the brand. Around 40% of those that try Honey are trying Jack Daniel’s for the first time, and half of those consumers then come into the franchise.”</a:t>
            </a:r>
          </a:p>
          <a:p>
            <a:pPr marL="0" indent="0">
              <a:lnSpc>
                <a:spcPct val="150000"/>
              </a:lnSpc>
              <a:spcBef>
                <a:spcPts val="0"/>
              </a:spcBef>
              <a:buNone/>
            </a:pPr>
            <a:r>
              <a:rPr lang="en-US" sz="1050" b="1" dirty="0">
                <a:latin typeface="Hurme Geometric Sans 4" panose="020B0500020000000000" pitchFamily="34" charset="77"/>
              </a:rPr>
              <a:t>John Higgins, VP and marketing director for Jack Daniel’s</a:t>
            </a:r>
          </a:p>
          <a:p>
            <a:pPr>
              <a:spcBef>
                <a:spcPts val="0"/>
              </a:spcBef>
            </a:pPr>
            <a:endParaRPr lang="en-US" sz="1600" dirty="0">
              <a:latin typeface="Hurme Geometric Sans 4" charset="0"/>
              <a:ea typeface="Hurme Geometric Sans 4" charset="0"/>
              <a:cs typeface="Hurme Geometric Sans 4" charset="0"/>
            </a:endParaRPr>
          </a:p>
        </p:txBody>
      </p:sp>
    </p:spTree>
    <p:extLst>
      <p:ext uri="{BB962C8B-B14F-4D97-AF65-F5344CB8AC3E}">
        <p14:creationId xmlns:p14="http://schemas.microsoft.com/office/powerpoint/2010/main" val="77545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F9531F8-ADC5-3652-EA11-0A94341F91A5}"/>
              </a:ext>
            </a:extLst>
          </p:cNvPr>
          <p:cNvSpPr txBox="1">
            <a:spLocks/>
          </p:cNvSpPr>
          <p:nvPr/>
        </p:nvSpPr>
        <p:spPr>
          <a:xfrm>
            <a:off x="185844" y="194332"/>
            <a:ext cx="8229600" cy="857250"/>
          </a:xfrm>
        </p:spPr>
        <p:txBody>
          <a:bodyPr>
            <a:normAutofit fontScale="92500"/>
          </a:bodyPr>
          <a:lstStyle>
            <a:lvl1pPr algn="l" defTabSz="912813" rtl="0" eaLnBrk="1" fontAlgn="base" hangingPunct="1">
              <a:spcBef>
                <a:spcPct val="0"/>
              </a:spcBef>
              <a:spcAft>
                <a:spcPct val="0"/>
              </a:spcAft>
              <a:defRPr sz="1400" kern="1200">
                <a:solidFill>
                  <a:srgbClr val="6A5C4B"/>
                </a:solidFill>
                <a:latin typeface="Gotham Book"/>
                <a:ea typeface="ＭＳ Ｐゴシック" charset="0"/>
                <a:cs typeface="Gotham Book"/>
              </a:defRPr>
            </a:lvl1pPr>
            <a:lvl2pPr algn="l" defTabSz="912813" rtl="0" eaLnBrk="1" fontAlgn="base" hangingPunct="1">
              <a:spcBef>
                <a:spcPct val="0"/>
              </a:spcBef>
              <a:spcAft>
                <a:spcPct val="0"/>
              </a:spcAft>
              <a:defRPr sz="1600">
                <a:solidFill>
                  <a:srgbClr val="6A5C4B"/>
                </a:solidFill>
                <a:latin typeface="Gotham Book" charset="0"/>
                <a:ea typeface="ＭＳ Ｐゴシック" charset="0"/>
              </a:defRPr>
            </a:lvl2pPr>
            <a:lvl3pPr algn="l" defTabSz="912813" rtl="0" eaLnBrk="1" fontAlgn="base" hangingPunct="1">
              <a:spcBef>
                <a:spcPct val="0"/>
              </a:spcBef>
              <a:spcAft>
                <a:spcPct val="0"/>
              </a:spcAft>
              <a:defRPr sz="1600">
                <a:solidFill>
                  <a:srgbClr val="6A5C4B"/>
                </a:solidFill>
                <a:latin typeface="Gotham Book" charset="0"/>
                <a:ea typeface="ＭＳ Ｐゴシック" charset="0"/>
              </a:defRPr>
            </a:lvl3pPr>
            <a:lvl4pPr algn="l" defTabSz="912813" rtl="0" eaLnBrk="1" fontAlgn="base" hangingPunct="1">
              <a:spcBef>
                <a:spcPct val="0"/>
              </a:spcBef>
              <a:spcAft>
                <a:spcPct val="0"/>
              </a:spcAft>
              <a:defRPr sz="1600">
                <a:solidFill>
                  <a:srgbClr val="6A5C4B"/>
                </a:solidFill>
                <a:latin typeface="Gotham Book" charset="0"/>
                <a:ea typeface="ＭＳ Ｐゴシック" charset="0"/>
              </a:defRPr>
            </a:lvl4pPr>
            <a:lvl5pPr algn="l" defTabSz="912813" rtl="0" eaLnBrk="1" fontAlgn="base" hangingPunct="1">
              <a:spcBef>
                <a:spcPct val="0"/>
              </a:spcBef>
              <a:spcAft>
                <a:spcPct val="0"/>
              </a:spcAft>
              <a:defRPr sz="1600">
                <a:solidFill>
                  <a:srgbClr val="6A5C4B"/>
                </a:solidFill>
                <a:latin typeface="Gotham Book" charset="0"/>
                <a:ea typeface="ＭＳ Ｐゴシック" charset="0"/>
              </a:defRPr>
            </a:lvl5pPr>
            <a:lvl6pPr marL="457200" algn="l" defTabSz="912813" rtl="0" eaLnBrk="1" fontAlgn="base" hangingPunct="1">
              <a:spcBef>
                <a:spcPct val="0"/>
              </a:spcBef>
              <a:spcAft>
                <a:spcPct val="0"/>
              </a:spcAft>
              <a:defRPr sz="1600">
                <a:solidFill>
                  <a:srgbClr val="6A5C4B"/>
                </a:solidFill>
                <a:latin typeface="Gotham Book" charset="0"/>
                <a:ea typeface="ＭＳ Ｐゴシック" charset="0"/>
              </a:defRPr>
            </a:lvl6pPr>
            <a:lvl7pPr marL="914400" algn="l" defTabSz="912813" rtl="0" eaLnBrk="1" fontAlgn="base" hangingPunct="1">
              <a:spcBef>
                <a:spcPct val="0"/>
              </a:spcBef>
              <a:spcAft>
                <a:spcPct val="0"/>
              </a:spcAft>
              <a:defRPr sz="1600">
                <a:solidFill>
                  <a:srgbClr val="6A5C4B"/>
                </a:solidFill>
                <a:latin typeface="Gotham Book" charset="0"/>
                <a:ea typeface="ＭＳ Ｐゴシック" charset="0"/>
              </a:defRPr>
            </a:lvl7pPr>
            <a:lvl8pPr marL="1371600" algn="l" defTabSz="912813" rtl="0" eaLnBrk="1" fontAlgn="base" hangingPunct="1">
              <a:spcBef>
                <a:spcPct val="0"/>
              </a:spcBef>
              <a:spcAft>
                <a:spcPct val="0"/>
              </a:spcAft>
              <a:defRPr sz="1600">
                <a:solidFill>
                  <a:srgbClr val="6A5C4B"/>
                </a:solidFill>
                <a:latin typeface="Gotham Book" charset="0"/>
                <a:ea typeface="ＭＳ Ｐゴシック" charset="0"/>
              </a:defRPr>
            </a:lvl8pPr>
            <a:lvl9pPr marL="1828800" algn="l" defTabSz="912813" rtl="0" eaLnBrk="1" fontAlgn="base" hangingPunct="1">
              <a:spcBef>
                <a:spcPct val="0"/>
              </a:spcBef>
              <a:spcAft>
                <a:spcPct val="0"/>
              </a:spcAft>
              <a:defRPr sz="1600">
                <a:solidFill>
                  <a:srgbClr val="6A5C4B"/>
                </a:solidFill>
                <a:latin typeface="Gotham Book" charset="0"/>
                <a:ea typeface="ＭＳ Ｐゴシック" charset="0"/>
              </a:defRPr>
            </a:lvl9pPr>
          </a:lstStyle>
          <a:p>
            <a:pPr algn="ctr"/>
            <a:r>
              <a:rPr lang="en-US" sz="4800" b="1" dirty="0">
                <a:solidFill>
                  <a:srgbClr val="F99E3F"/>
                </a:solidFill>
                <a:latin typeface="Hurme Geometric Sans 4" charset="0"/>
                <a:ea typeface="Hurme Geometric Sans 4" charset="0"/>
                <a:cs typeface="Hurme Geometric Sans 4" charset="0"/>
              </a:rPr>
              <a:t>I’m not a math major, but….</a:t>
            </a:r>
          </a:p>
        </p:txBody>
      </p:sp>
      <p:sp>
        <p:nvSpPr>
          <p:cNvPr id="14" name="Rectangle 13">
            <a:extLst>
              <a:ext uri="{FF2B5EF4-FFF2-40B4-BE49-F238E27FC236}">
                <a16:creationId xmlns:a16="http://schemas.microsoft.com/office/drawing/2014/main" id="{C99994B1-9402-3580-31A4-21A5B242E57E}"/>
              </a:ext>
            </a:extLst>
          </p:cNvPr>
          <p:cNvSpPr/>
          <p:nvPr/>
        </p:nvSpPr>
        <p:spPr>
          <a:xfrm>
            <a:off x="434953" y="1051582"/>
            <a:ext cx="8229599" cy="3477875"/>
          </a:xfrm>
          <a:prstGeom prst="rect">
            <a:avLst/>
          </a:prstGeom>
        </p:spPr>
        <p:txBody>
          <a:bodyPr wrap="square">
            <a:spAutoFit/>
          </a:bodyPr>
          <a:lstStyle/>
          <a:p>
            <a:pPr marL="342900" indent="-342900">
              <a:buFont typeface="Arial" panose="020B0604020202020204" pitchFamily="34" charset="0"/>
              <a:buChar char="•"/>
            </a:pPr>
            <a:r>
              <a:rPr lang="en-US" sz="2200" b="1" dirty="0">
                <a:solidFill>
                  <a:srgbClr val="5C4F47"/>
                </a:solidFill>
                <a:latin typeface="Hurme Geometric Sans 4" panose="020B0500020000000000" pitchFamily="34" charset="77"/>
              </a:rPr>
              <a:t>1 Bottle of Tennessee Honey </a:t>
            </a:r>
            <a:r>
              <a:rPr lang="en-US" sz="2200" dirty="0">
                <a:solidFill>
                  <a:srgbClr val="5C4F47"/>
                </a:solidFill>
                <a:latin typeface="Hurme Geometric Sans 4" panose="020B0500020000000000" pitchFamily="34" charset="77"/>
              </a:rPr>
              <a:t>is 25.36 ounces</a:t>
            </a:r>
          </a:p>
          <a:p>
            <a:endParaRPr lang="en-US" sz="2200" dirty="0">
              <a:solidFill>
                <a:srgbClr val="5C4F47"/>
              </a:solidFill>
              <a:latin typeface="Hurme Geometric Sans 4" panose="020B0500020000000000" pitchFamily="34" charset="77"/>
            </a:endParaRPr>
          </a:p>
          <a:p>
            <a:pPr marL="342900" indent="-342900">
              <a:buFont typeface="Arial" panose="020B0604020202020204" pitchFamily="34" charset="0"/>
              <a:buChar char="•"/>
            </a:pPr>
            <a:r>
              <a:rPr lang="en-US" sz="2200" dirty="0">
                <a:solidFill>
                  <a:srgbClr val="5C4F47"/>
                </a:solidFill>
                <a:latin typeface="Hurme Geometric Sans 4" panose="020B0500020000000000" pitchFamily="34" charset="77"/>
              </a:rPr>
              <a:t>At 6% honey (I’m guessing!), there are </a:t>
            </a:r>
            <a:r>
              <a:rPr lang="en-US" sz="2200" b="1" dirty="0">
                <a:solidFill>
                  <a:srgbClr val="5C4F47"/>
                </a:solidFill>
                <a:latin typeface="Hurme Geometric Sans 4" panose="020B0500020000000000" pitchFamily="34" charset="77"/>
              </a:rPr>
              <a:t>1.5216 ounces of honey </a:t>
            </a:r>
            <a:r>
              <a:rPr lang="en-US" sz="2200" dirty="0">
                <a:solidFill>
                  <a:srgbClr val="5C4F47"/>
                </a:solidFill>
                <a:latin typeface="Hurme Geometric Sans 4" panose="020B0500020000000000" pitchFamily="34" charset="77"/>
              </a:rPr>
              <a:t>per bottle of Tennessee Honey.   </a:t>
            </a:r>
          </a:p>
          <a:p>
            <a:pPr marL="342900" indent="-342900">
              <a:buFont typeface="Arial" panose="020B0604020202020204" pitchFamily="34" charset="0"/>
              <a:buChar char="•"/>
            </a:pPr>
            <a:endParaRPr lang="en-US" sz="2200" dirty="0">
              <a:solidFill>
                <a:srgbClr val="5C4F47"/>
              </a:solidFill>
              <a:latin typeface="Hurme Geometric Sans 4" panose="020B0500020000000000" pitchFamily="34" charset="77"/>
            </a:endParaRPr>
          </a:p>
          <a:p>
            <a:pPr marL="342900" indent="-342900">
              <a:buFont typeface="Arial" panose="020B0604020202020204" pitchFamily="34" charset="0"/>
              <a:buChar char="•"/>
            </a:pPr>
            <a:r>
              <a:rPr lang="en-US" sz="2200" b="1" dirty="0">
                <a:solidFill>
                  <a:srgbClr val="5C4F47"/>
                </a:solidFill>
                <a:latin typeface="Hurme Geometric Sans 4" panose="020B0500020000000000" pitchFamily="34" charset="77"/>
              </a:rPr>
              <a:t>2.2 million cases </a:t>
            </a:r>
            <a:r>
              <a:rPr lang="en-US" sz="2200" dirty="0">
                <a:solidFill>
                  <a:srgbClr val="5C4F47"/>
                </a:solidFill>
                <a:latin typeface="Hurme Geometric Sans 4" panose="020B0500020000000000" pitchFamily="34" charset="77"/>
              </a:rPr>
              <a:t>of Tennessee Honey were sold last year. </a:t>
            </a:r>
          </a:p>
          <a:p>
            <a:pPr marL="285750" indent="-285750">
              <a:spcBef>
                <a:spcPts val="0"/>
              </a:spcBef>
              <a:buFont typeface="Arial" panose="020B0604020202020204" pitchFamily="34" charset="0"/>
              <a:buChar char="•"/>
            </a:pPr>
            <a:endParaRPr lang="en-US" sz="2200" dirty="0">
              <a:solidFill>
                <a:srgbClr val="5C4F47"/>
              </a:solidFill>
              <a:latin typeface="Hurme Geometric Sans 4" charset="0"/>
              <a:ea typeface="Hurme Geometric Sans 4" charset="0"/>
              <a:cs typeface="Hurme Geometric Sans 4" charset="0"/>
            </a:endParaRPr>
          </a:p>
          <a:p>
            <a:pPr marL="285750" indent="-285750">
              <a:spcBef>
                <a:spcPts val="0"/>
              </a:spcBef>
              <a:buFont typeface="Arial" panose="020B0604020202020204" pitchFamily="34" charset="0"/>
              <a:buChar char="•"/>
            </a:pPr>
            <a:r>
              <a:rPr lang="en-US" sz="2200" dirty="0">
                <a:solidFill>
                  <a:srgbClr val="5C4F47"/>
                </a:solidFill>
                <a:latin typeface="Hurme Geometric Sans 4" charset="0"/>
                <a:ea typeface="Hurme Geometric Sans 4" charset="0"/>
                <a:cs typeface="Hurme Geometric Sans 4" charset="0"/>
              </a:rPr>
              <a:t>That’s </a:t>
            </a:r>
            <a:r>
              <a:rPr lang="en-US" sz="2200" b="1" dirty="0">
                <a:solidFill>
                  <a:srgbClr val="5C4F47"/>
                </a:solidFill>
                <a:latin typeface="Hurme Geometric Sans 4" charset="0"/>
                <a:ea typeface="Hurme Geometric Sans 4" charset="0"/>
                <a:cs typeface="Hurme Geometric Sans 4" charset="0"/>
              </a:rPr>
              <a:t>26,400,000 bottles </a:t>
            </a:r>
            <a:r>
              <a:rPr lang="en-US" sz="2200" dirty="0">
                <a:solidFill>
                  <a:srgbClr val="5C4F47"/>
                </a:solidFill>
                <a:latin typeface="Hurme Geometric Sans 4" charset="0"/>
                <a:ea typeface="Hurme Geometric Sans 4" charset="0"/>
                <a:cs typeface="Hurme Geometric Sans 4" charset="0"/>
              </a:rPr>
              <a:t>of honey whiskey.</a:t>
            </a:r>
          </a:p>
          <a:p>
            <a:pPr marL="285750" indent="-285750">
              <a:spcBef>
                <a:spcPts val="0"/>
              </a:spcBef>
              <a:buFont typeface="Arial" panose="020B0604020202020204" pitchFamily="34" charset="0"/>
              <a:buChar char="•"/>
            </a:pPr>
            <a:endParaRPr lang="en-US" sz="2200" dirty="0">
              <a:solidFill>
                <a:srgbClr val="5C4F47"/>
              </a:solidFill>
              <a:latin typeface="Hurme Geometric Sans 4" charset="0"/>
              <a:ea typeface="Hurme Geometric Sans 4" charset="0"/>
              <a:cs typeface="Hurme Geometric Sans 4" charset="0"/>
            </a:endParaRPr>
          </a:p>
          <a:p>
            <a:pPr marL="285750" indent="-285750">
              <a:spcBef>
                <a:spcPts val="0"/>
              </a:spcBef>
              <a:buFont typeface="Arial" panose="020B0604020202020204" pitchFamily="34" charset="0"/>
              <a:buChar char="•"/>
            </a:pPr>
            <a:r>
              <a:rPr lang="en-US" sz="2200" b="1" dirty="0">
                <a:solidFill>
                  <a:srgbClr val="5C4F47"/>
                </a:solidFill>
                <a:latin typeface="Hurme Geometric Sans 4" charset="0"/>
                <a:ea typeface="Hurme Geometric Sans 4" charset="0"/>
                <a:cs typeface="Hurme Geometric Sans 4" charset="0"/>
              </a:rPr>
              <a:t>That’s </a:t>
            </a:r>
            <a:r>
              <a:rPr lang="en-US" sz="2200" b="1" u="sng" dirty="0">
                <a:solidFill>
                  <a:srgbClr val="F99E3F"/>
                </a:solidFill>
                <a:latin typeface="Hurme Geometric Sans 4" charset="0"/>
                <a:ea typeface="Hurme Geometric Sans 4" charset="0"/>
                <a:cs typeface="Hurme Geometric Sans 4" charset="0"/>
              </a:rPr>
              <a:t>2,510,640 lbs.</a:t>
            </a:r>
            <a:r>
              <a:rPr lang="en-US" sz="2200" b="1" dirty="0">
                <a:solidFill>
                  <a:srgbClr val="F99E3F"/>
                </a:solidFill>
                <a:latin typeface="Hurme Geometric Sans 4" charset="0"/>
                <a:ea typeface="Hurme Geometric Sans 4" charset="0"/>
                <a:cs typeface="Hurme Geometric Sans 4" charset="0"/>
              </a:rPr>
              <a:t> </a:t>
            </a:r>
            <a:r>
              <a:rPr lang="en-US" sz="2200" b="1" dirty="0">
                <a:solidFill>
                  <a:srgbClr val="5C4F47"/>
                </a:solidFill>
                <a:latin typeface="Hurme Geometric Sans 4" charset="0"/>
                <a:ea typeface="Hurme Geometric Sans 4" charset="0"/>
                <a:cs typeface="Hurme Geometric Sans 4" charset="0"/>
              </a:rPr>
              <a:t>of honey a year for one whiskey!</a:t>
            </a:r>
          </a:p>
        </p:txBody>
      </p:sp>
    </p:spTree>
    <p:extLst>
      <p:ext uri="{BB962C8B-B14F-4D97-AF65-F5344CB8AC3E}">
        <p14:creationId xmlns:p14="http://schemas.microsoft.com/office/powerpoint/2010/main" val="7683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23F18E-69DF-B589-3E2E-E39A746103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82184" y="665877"/>
            <a:ext cx="1491342" cy="3972481"/>
          </a:xfrm>
          <a:prstGeom prst="rect">
            <a:avLst/>
          </a:prstGeom>
        </p:spPr>
      </p:pic>
      <p:pic>
        <p:nvPicPr>
          <p:cNvPr id="9" name="Picture 8">
            <a:extLst>
              <a:ext uri="{FF2B5EF4-FFF2-40B4-BE49-F238E27FC236}">
                <a16:creationId xmlns:a16="http://schemas.microsoft.com/office/drawing/2014/main" id="{C736D237-C9E1-EB20-4EA6-96EFF4B46C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06887" y="368939"/>
            <a:ext cx="1398312" cy="4269419"/>
          </a:xfrm>
          <a:prstGeom prst="rect">
            <a:avLst/>
          </a:prstGeom>
        </p:spPr>
      </p:pic>
      <p:pic>
        <p:nvPicPr>
          <p:cNvPr id="10" name="Picture 9">
            <a:extLst>
              <a:ext uri="{FF2B5EF4-FFF2-40B4-BE49-F238E27FC236}">
                <a16:creationId xmlns:a16="http://schemas.microsoft.com/office/drawing/2014/main" id="{A3C951D0-0CBE-F810-3184-DA7905C432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73525" y="523553"/>
            <a:ext cx="1676499" cy="4114806"/>
          </a:xfrm>
          <a:prstGeom prst="rect">
            <a:avLst/>
          </a:prstGeom>
        </p:spPr>
      </p:pic>
      <p:pic>
        <p:nvPicPr>
          <p:cNvPr id="11" name="Picture 10">
            <a:extLst>
              <a:ext uri="{FF2B5EF4-FFF2-40B4-BE49-F238E27FC236}">
                <a16:creationId xmlns:a16="http://schemas.microsoft.com/office/drawing/2014/main" id="{4257B1FC-6A85-F46C-6D43-907AB7669B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23651" y="665877"/>
            <a:ext cx="1558710" cy="3972481"/>
          </a:xfrm>
          <a:prstGeom prst="rect">
            <a:avLst/>
          </a:prstGeom>
        </p:spPr>
      </p:pic>
      <p:pic>
        <p:nvPicPr>
          <p:cNvPr id="16" name="Picture 15" descr="A bottle of alcohol&#10;&#10;Description automatically generated with medium confidence">
            <a:extLst>
              <a:ext uri="{FF2B5EF4-FFF2-40B4-BE49-F238E27FC236}">
                <a16:creationId xmlns:a16="http://schemas.microsoft.com/office/drawing/2014/main" id="{273219E6-BCC1-D94D-AFB6-96A7741559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727" y="368940"/>
            <a:ext cx="1517491" cy="4405619"/>
          </a:xfrm>
          <a:prstGeom prst="rect">
            <a:avLst/>
          </a:prstGeom>
        </p:spPr>
      </p:pic>
    </p:spTree>
    <p:extLst>
      <p:ext uri="{BB962C8B-B14F-4D97-AF65-F5344CB8AC3E}">
        <p14:creationId xmlns:p14="http://schemas.microsoft.com/office/powerpoint/2010/main" val="113179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61FD68-B5F6-3569-FA0D-F7D249895D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1824" y="740034"/>
            <a:ext cx="1254753" cy="3657600"/>
          </a:xfrm>
          <a:prstGeom prst="rect">
            <a:avLst/>
          </a:prstGeom>
        </p:spPr>
      </p:pic>
      <p:pic>
        <p:nvPicPr>
          <p:cNvPr id="5" name="Picture 4">
            <a:extLst>
              <a:ext uri="{FF2B5EF4-FFF2-40B4-BE49-F238E27FC236}">
                <a16:creationId xmlns:a16="http://schemas.microsoft.com/office/drawing/2014/main" id="{54E70E35-3F60-E136-7837-C44320DC1D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654" y="642619"/>
            <a:ext cx="1329156" cy="3755015"/>
          </a:xfrm>
          <a:prstGeom prst="rect">
            <a:avLst/>
          </a:prstGeom>
        </p:spPr>
      </p:pic>
      <p:pic>
        <p:nvPicPr>
          <p:cNvPr id="6" name="Picture 5">
            <a:extLst>
              <a:ext uri="{FF2B5EF4-FFF2-40B4-BE49-F238E27FC236}">
                <a16:creationId xmlns:a16="http://schemas.microsoft.com/office/drawing/2014/main" id="{10DC3CCA-4622-0BE1-49B2-B5D5DAFD62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91572" y="1217148"/>
            <a:ext cx="1491295" cy="3180486"/>
          </a:xfrm>
          <a:prstGeom prst="rect">
            <a:avLst/>
          </a:prstGeom>
        </p:spPr>
      </p:pic>
      <p:pic>
        <p:nvPicPr>
          <p:cNvPr id="7" name="Picture 6">
            <a:extLst>
              <a:ext uri="{FF2B5EF4-FFF2-40B4-BE49-F238E27FC236}">
                <a16:creationId xmlns:a16="http://schemas.microsoft.com/office/drawing/2014/main" id="{E316D526-1841-2717-D283-4C93C6B31C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6848" y="1205955"/>
            <a:ext cx="2279771" cy="3191679"/>
          </a:xfrm>
          <a:prstGeom prst="rect">
            <a:avLst/>
          </a:prstGeom>
        </p:spPr>
      </p:pic>
      <p:pic>
        <p:nvPicPr>
          <p:cNvPr id="8" name="Picture 7">
            <a:extLst>
              <a:ext uri="{FF2B5EF4-FFF2-40B4-BE49-F238E27FC236}">
                <a16:creationId xmlns:a16="http://schemas.microsoft.com/office/drawing/2014/main" id="{5E6A8443-20FA-6421-695C-3668FAD40B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40880" y="558099"/>
            <a:ext cx="1491295" cy="3856797"/>
          </a:xfrm>
          <a:prstGeom prst="rect">
            <a:avLst/>
          </a:prstGeom>
        </p:spPr>
      </p:pic>
    </p:spTree>
    <p:extLst>
      <p:ext uri="{BB962C8B-B14F-4D97-AF65-F5344CB8AC3E}">
        <p14:creationId xmlns:p14="http://schemas.microsoft.com/office/powerpoint/2010/main" val="3679998006"/>
      </p:ext>
    </p:extLst>
  </p:cSld>
  <p:clrMapOvr>
    <a:masterClrMapping/>
  </p:clrMapOvr>
</p:sld>
</file>

<file path=ppt/theme/theme1.xml><?xml version="1.0" encoding="utf-8"?>
<a:theme xmlns:a="http://schemas.openxmlformats.org/drawingml/2006/main" name="SRG_Cherry_Template_R1">
  <a:themeElements>
    <a:clrScheme name="Custom 3">
      <a:dk1>
        <a:srgbClr val="FFFFFF"/>
      </a:dk1>
      <a:lt1>
        <a:srgbClr val="543C2E"/>
      </a:lt1>
      <a:dk2>
        <a:srgbClr val="FFFFFF"/>
      </a:dk2>
      <a:lt2>
        <a:srgbClr val="A7A9AC"/>
      </a:lt2>
      <a:accent1>
        <a:srgbClr val="FFFFFF"/>
      </a:accent1>
      <a:accent2>
        <a:srgbClr val="FFC22E"/>
      </a:accent2>
      <a:accent3>
        <a:srgbClr val="933750"/>
      </a:accent3>
      <a:accent4>
        <a:srgbClr val="E97724"/>
      </a:accent4>
      <a:accent5>
        <a:srgbClr val="AF4561"/>
      </a:accent5>
      <a:accent6>
        <a:srgbClr val="62BB46"/>
      </a:accent6>
      <a:hlink>
        <a:srgbClr val="543C2E"/>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RG_TEMP_WIDESCREEN_8_2012">
  <a:themeElements>
    <a:clrScheme name="SRG Brand 2014">
      <a:dk1>
        <a:srgbClr val="FFFFFF"/>
      </a:dk1>
      <a:lt1>
        <a:srgbClr val="5C4F47"/>
      </a:lt1>
      <a:dk2>
        <a:srgbClr val="FFFFFF"/>
      </a:dk2>
      <a:lt2>
        <a:srgbClr val="A7A9AC"/>
      </a:lt2>
      <a:accent1>
        <a:srgbClr val="FFFFFF"/>
      </a:accent1>
      <a:accent2>
        <a:srgbClr val="A8B307"/>
      </a:accent2>
      <a:accent3>
        <a:srgbClr val="CB2A1A"/>
      </a:accent3>
      <a:accent4>
        <a:srgbClr val="730050"/>
      </a:accent4>
      <a:accent5>
        <a:srgbClr val="3585A5"/>
      </a:accent5>
      <a:accent6>
        <a:srgbClr val="0D6740"/>
      </a:accent6>
      <a:hlink>
        <a:srgbClr val="000000"/>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SRG_TEMP_WIDESCREEN_8_2012">
  <a:themeElements>
    <a:clrScheme name="Custom 2">
      <a:dk1>
        <a:srgbClr val="FFFFFF"/>
      </a:dk1>
      <a:lt1>
        <a:srgbClr val="6A5C4B"/>
      </a:lt1>
      <a:dk2>
        <a:srgbClr val="FFFFFF"/>
      </a:dk2>
      <a:lt2>
        <a:srgbClr val="7BA359"/>
      </a:lt2>
      <a:accent1>
        <a:srgbClr val="A9D781"/>
      </a:accent1>
      <a:accent2>
        <a:srgbClr val="3766B0"/>
      </a:accent2>
      <a:accent3>
        <a:srgbClr val="E7CF00"/>
      </a:accent3>
      <a:accent4>
        <a:srgbClr val="EF7727"/>
      </a:accent4>
      <a:accent5>
        <a:srgbClr val="DC4915"/>
      </a:accent5>
      <a:accent6>
        <a:srgbClr val="8B0E04"/>
      </a:accent6>
      <a:hlink>
        <a:srgbClr val="5BB7A4"/>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SRG_TEMP_WIDESCREEN_8_2012">
  <a:themeElements>
    <a:clrScheme name="Custom 2">
      <a:dk1>
        <a:srgbClr val="FFFFFF"/>
      </a:dk1>
      <a:lt1>
        <a:srgbClr val="6A5C4B"/>
      </a:lt1>
      <a:dk2>
        <a:srgbClr val="FFFFFF"/>
      </a:dk2>
      <a:lt2>
        <a:srgbClr val="7BA359"/>
      </a:lt2>
      <a:accent1>
        <a:srgbClr val="A9D781"/>
      </a:accent1>
      <a:accent2>
        <a:srgbClr val="3766B0"/>
      </a:accent2>
      <a:accent3>
        <a:srgbClr val="E7CF00"/>
      </a:accent3>
      <a:accent4>
        <a:srgbClr val="EF7727"/>
      </a:accent4>
      <a:accent5>
        <a:srgbClr val="DC4915"/>
      </a:accent5>
      <a:accent6>
        <a:srgbClr val="8B0E04"/>
      </a:accent6>
      <a:hlink>
        <a:srgbClr val="5BB7A4"/>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SRG_TEMP_WIDESCREEN_8_2012">
  <a:themeElements>
    <a:clrScheme name="SRG Brand 2014">
      <a:dk1>
        <a:srgbClr val="FFFFFF"/>
      </a:dk1>
      <a:lt1>
        <a:srgbClr val="5C4F47"/>
      </a:lt1>
      <a:dk2>
        <a:srgbClr val="FFFFFF"/>
      </a:dk2>
      <a:lt2>
        <a:srgbClr val="A7A9AC"/>
      </a:lt2>
      <a:accent1>
        <a:srgbClr val="FFFFFF"/>
      </a:accent1>
      <a:accent2>
        <a:srgbClr val="A8B307"/>
      </a:accent2>
      <a:accent3>
        <a:srgbClr val="CB2A1A"/>
      </a:accent3>
      <a:accent4>
        <a:srgbClr val="730050"/>
      </a:accent4>
      <a:accent5>
        <a:srgbClr val="3585A5"/>
      </a:accent5>
      <a:accent6>
        <a:srgbClr val="0D6740"/>
      </a:accent6>
      <a:hlink>
        <a:srgbClr val="000000"/>
      </a:hlink>
      <a:folHlink>
        <a:srgbClr val="EEEDE6"/>
      </a:folHlink>
    </a:clrScheme>
    <a:fontScheme name="SRG PRESENTATION FONT">
      <a:majorFont>
        <a:latin typeface="Gotham Light"/>
        <a:ea typeface=""/>
        <a:cs typeface=""/>
      </a:majorFont>
      <a:minorFont>
        <a:latin typeface="Gotham Book"/>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SRG_rorshach_final</Template>
  <TotalTime>9475</TotalTime>
  <Words>8381</Words>
  <Application>Microsoft Macintosh PowerPoint</Application>
  <PresentationFormat>On-screen Show (16:9)</PresentationFormat>
  <Paragraphs>493</Paragraphs>
  <Slides>26</Slides>
  <Notes>21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26</vt:i4>
      </vt:variant>
    </vt:vector>
  </HeadingPairs>
  <TitlesOfParts>
    <vt:vector size="43" baseType="lpstr">
      <vt:lpstr>Arial</vt:lpstr>
      <vt:lpstr>Calibri</vt:lpstr>
      <vt:lpstr>Comic Sans MS</vt:lpstr>
      <vt:lpstr>Gotham Book</vt:lpstr>
      <vt:lpstr>HeartAndSoul</vt:lpstr>
      <vt:lpstr>Hurme Geometric Sans 4</vt:lpstr>
      <vt:lpstr>HurmeGeometricSans4 Light</vt:lpstr>
      <vt:lpstr>HurmeGeometricSans4 Regular</vt:lpstr>
      <vt:lpstr>HurmeGeometricSans4-Light</vt:lpstr>
      <vt:lpstr>HurmeGeometricSans4-SemiBold</vt:lpstr>
      <vt:lpstr>HurmeGeometricSans4-Thin</vt:lpstr>
      <vt:lpstr>Lucida Grande</vt:lpstr>
      <vt:lpstr>SRG_Cherry_Template_R1</vt:lpstr>
      <vt:lpstr>SRG_TEMP_WIDESCREEN_8_2012</vt:lpstr>
      <vt:lpstr>8_SRG_TEMP_WIDESCREEN_8_2012</vt:lpstr>
      <vt:lpstr>10_SRG_TEMP_WIDESCREEN_8_2012</vt:lpstr>
      <vt:lpstr>5_SRG_TEMP_WIDESCREEN_8_2012</vt:lpstr>
      <vt:lpstr>How Flavored Whiskey Drives Honey Sales</vt:lpstr>
      <vt:lpstr>PowerPoint Presentation</vt:lpstr>
      <vt:lpstr>PowerPoint Presentation</vt:lpstr>
      <vt:lpstr>PowerPoint Presentation</vt:lpstr>
      <vt:lpstr>Where it  all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Trending  in Spirits</vt:lpstr>
      <vt:lpstr>PowerPoint Presentation</vt:lpstr>
      <vt:lpstr>PowerPoint Presentation</vt:lpstr>
      <vt:lpstr>Premium and Super Premium Continue to Flourish Despite Inflation</vt:lpstr>
      <vt:lpstr>PowerPoint Presentation</vt:lpstr>
      <vt:lpstr>The expanding definition of super premium being driven by “clean” spirits/ </vt:lpstr>
      <vt:lpstr>What’s Next?</vt:lpstr>
      <vt:lpstr>PowerPoint Presentation</vt:lpstr>
      <vt:lpstr>Email questions to keith@honey.com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 AWESOME PRESENTATION  FEBRUARY 2014</dc:title>
  <dc:subject/>
  <dc:creator>David Aragon</dc:creator>
  <cp:keywords/>
  <dc:description/>
  <cp:lastModifiedBy>Keith Seiz</cp:lastModifiedBy>
  <cp:revision>368</cp:revision>
  <cp:lastPrinted>2017-05-05T14:38:04Z</cp:lastPrinted>
  <dcterms:created xsi:type="dcterms:W3CDTF">2015-12-18T03:54:44Z</dcterms:created>
  <dcterms:modified xsi:type="dcterms:W3CDTF">2023-03-14T16:12:27Z</dcterms:modified>
  <cp:category/>
</cp:coreProperties>
</file>