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60" r:id="rId2"/>
    <p:sldMasterId id="2147483712" r:id="rId3"/>
    <p:sldMasterId id="2147483716" r:id="rId4"/>
    <p:sldMasterId id="2147483700" r:id="rId5"/>
  </p:sldMasterIdLst>
  <p:notesMasterIdLst>
    <p:notesMasterId r:id="rId14"/>
  </p:notesMasterIdLst>
  <p:handoutMasterIdLst>
    <p:handoutMasterId r:id="rId15"/>
  </p:handoutMasterIdLst>
  <p:sldIdLst>
    <p:sldId id="256" r:id="rId6"/>
    <p:sldId id="1401" r:id="rId7"/>
    <p:sldId id="1389" r:id="rId8"/>
    <p:sldId id="1399" r:id="rId9"/>
    <p:sldId id="1377" r:id="rId10"/>
    <p:sldId id="1378" r:id="rId11"/>
    <p:sldId id="1364" r:id="rId12"/>
    <p:sldId id="139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otham Book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Aragon" initials="DA" lastIdx="1" clrIdx="0"/>
  <p:cmAuthor id="2" name="David Aragon" initials="DA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99E3F"/>
    <a:srgbClr val="5C4F47"/>
    <a:srgbClr val="4C3C2E"/>
    <a:srgbClr val="FFC320"/>
    <a:srgbClr val="AF4361"/>
    <a:srgbClr val="AF4461"/>
    <a:srgbClr val="48372A"/>
    <a:srgbClr val="923751"/>
    <a:srgbClr val="E77631"/>
    <a:srgbClr val="FBC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1"/>
    <p:restoredTop sz="91293"/>
  </p:normalViewPr>
  <p:slideViewPr>
    <p:cSldViewPr snapToGrid="0" snapToObjects="1" showGuides="1">
      <p:cViewPr varScale="1">
        <p:scale>
          <a:sx n="121" d="100"/>
          <a:sy n="121" d="100"/>
        </p:scale>
        <p:origin x="184" y="72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6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D382-27D0-AC4F-914E-3961D9639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63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8072-7C62-3545-A65B-8FFA665A0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5266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08072-7C62-3545-A65B-8FFA665A06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8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400"/>
            <a:ext cx="9144000" cy="5207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1" cy="5208815"/>
          </a:xfrm>
          <a:prstGeom prst="rect">
            <a:avLst/>
          </a:prstGeom>
          <a:solidFill>
            <a:srgbClr val="92375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600" y="407749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58" y="-13116"/>
            <a:ext cx="9148957" cy="5156616"/>
          </a:xfrm>
          <a:prstGeom prst="rect">
            <a:avLst/>
          </a:prstGeom>
          <a:solidFill>
            <a:srgbClr val="FAC341"/>
          </a:solidFill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3750515"/>
          </a:xfrm>
          <a:prstGeom prst="rect">
            <a:avLst/>
          </a:prstGeom>
        </p:spPr>
        <p:txBody>
          <a:bodyPr anchor="ctr"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5100" kern="1200" dirty="0">
                <a:solidFill>
                  <a:srgbClr val="92375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628650" y="4025900"/>
            <a:ext cx="7886700" cy="24130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900" b="1" kern="1200" dirty="0">
                <a:solidFill>
                  <a:srgbClr val="48372A"/>
                </a:solidFill>
                <a:latin typeface="Hurme Geometric Sans 4" charset="0"/>
                <a:ea typeface="Hurme Geometric Sans 4" charset="0"/>
                <a:cs typeface="Hurme Geometric Sans 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9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4567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32525" cy="51435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463508" y="874713"/>
            <a:ext cx="2223292" cy="3394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0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8229600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8229600" cy="3032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6726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02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605"/>
            <a:ext cx="5037624" cy="8572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0568"/>
            <a:ext cx="5037624" cy="3133125"/>
          </a:xfrm>
        </p:spPr>
        <p:txBody>
          <a:bodyPr/>
          <a:lstStyle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-1"/>
            <a:ext cx="3191273" cy="51435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9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 marL="569913" indent="-112713">
              <a:defRPr sz="900"/>
            </a:lvl2pPr>
            <a:lvl3pPr marL="1028700" indent="-120650">
              <a:defRPr sz="900"/>
            </a:lvl3pPr>
            <a:lvl4pPr marL="1484313" indent="-122238">
              <a:defRPr sz="900"/>
            </a:lvl4pPr>
            <a:lvl5pPr marL="1943100" indent="-111125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94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5020344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5020344" cy="3082966"/>
          </a:xfrm>
        </p:spPr>
        <p:txBody>
          <a:bodyPr/>
          <a:lstStyle>
            <a:lvl1pPr marL="115888" indent="-115888">
              <a:buClr>
                <a:srgbClr val="5C4F47"/>
              </a:buClr>
              <a:defRPr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5020344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5952726" y="0"/>
            <a:ext cx="3191273" cy="2571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952726" y="2573784"/>
            <a:ext cx="3191273" cy="25697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1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181"/>
            <a:ext cx="8229600" cy="420296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70727"/>
            <a:ext cx="8229600" cy="3082966"/>
          </a:xfrm>
        </p:spPr>
        <p:txBody>
          <a:bodyPr numCol="2" spcCol="457200"/>
          <a:lstStyle>
            <a:lvl1pPr marL="0" indent="0">
              <a:buClr>
                <a:srgbClr val="5C4F47"/>
              </a:buClr>
              <a:buNone/>
              <a:defRPr sz="900"/>
            </a:lvl1pPr>
            <a:lvl2pPr marL="457200" indent="0">
              <a:buNone/>
              <a:defRPr/>
            </a:lvl2pPr>
            <a:lvl3pPr marL="908050" indent="0">
              <a:buNone/>
              <a:defRPr/>
            </a:lvl3pPr>
            <a:lvl4pPr marL="1362075" indent="0">
              <a:buNone/>
              <a:defRPr/>
            </a:lvl4pPr>
            <a:lvl5pPr marL="183197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861832"/>
            <a:ext cx="8229600" cy="423863"/>
          </a:xfrm>
        </p:spPr>
        <p:txBody>
          <a:bodyPr/>
          <a:lstStyle>
            <a:lvl1pPr marL="0" indent="0">
              <a:buNone/>
              <a:defRPr>
                <a:latin typeface="HurmeGeometricSans4 Light" charset="0"/>
                <a:cs typeface="HurmeGeometricSans4 Light" charset="0"/>
              </a:defRPr>
            </a:lvl1pPr>
            <a:lvl2pPr marL="457148" indent="0">
              <a:buNone/>
              <a:defRPr/>
            </a:lvl2pPr>
            <a:lvl3pPr marL="907947" indent="0">
              <a:buNone/>
              <a:defRPr/>
            </a:lvl3pPr>
            <a:lvl4pPr marL="1361921" indent="0">
              <a:buNone/>
              <a:defRPr/>
            </a:lvl4pPr>
            <a:lvl5pPr marL="183176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19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03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421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980"/>
            <a:ext cx="9144000" cy="517348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34315" y="1015043"/>
            <a:ext cx="8675370" cy="993775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6600" kern="1200">
                <a:solidFill>
                  <a:schemeClr val="bg1"/>
                </a:solidFill>
                <a:latin typeface="HeartAndSoul" charset="0"/>
                <a:ea typeface="HeartAndSoul" charset="0"/>
                <a:cs typeface="HeartAndSou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234315" y="2008818"/>
            <a:ext cx="8675370" cy="142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3400" kern="1200" dirty="0" smtClean="0">
                <a:solidFill>
                  <a:schemeClr val="tx1"/>
                </a:solidFill>
                <a:latin typeface="HurmeGeometricSans4-Light" charset="0"/>
                <a:ea typeface="HurmeGeometricSans4-Light" charset="0"/>
                <a:cs typeface="HurmeGeometricSans4-Light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18" y="3452914"/>
            <a:ext cx="2300551" cy="12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2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60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HurmeGeometricSans4 Regular" charset="0"/>
                <a:cs typeface="HurmeGeometricSans4 Regular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63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6099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239891" y="3899252"/>
            <a:ext cx="4322187" cy="8572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801824" y="3899252"/>
            <a:ext cx="4170726" cy="8572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31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AF43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2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FFC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285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F99E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5813" y="4364298"/>
            <a:ext cx="337483" cy="13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4089660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lnSpc>
                <a:spcPts val="10000"/>
              </a:lnSpc>
              <a:spcBef>
                <a:spcPct val="0"/>
              </a:spcBef>
              <a:spcAft>
                <a:spcPct val="0"/>
              </a:spcAft>
              <a:defRPr lang="en-US" sz="9600" kern="1200">
                <a:solidFill>
                  <a:schemeClr val="bg1"/>
                </a:solidFill>
                <a:latin typeface="HurmeGeometricSans4-Thin" charset="0"/>
                <a:ea typeface="HurmeGeometricSans4-Thin" charset="0"/>
                <a:cs typeface="HurmeGeometricSans4-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0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329"/>
            <a:ext cx="9144000" cy="52088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E77631">
              <a:alpha val="6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5433" y="794810"/>
            <a:ext cx="3374593" cy="1722334"/>
          </a:xfrm>
          <a:prstGeom prst="rect">
            <a:avLst/>
          </a:prstGeom>
        </p:spPr>
      </p:pic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905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-16329"/>
            <a:ext cx="9144000" cy="5208815"/>
          </a:xfrm>
          <a:prstGeom prst="rect">
            <a:avLst/>
          </a:prstGeom>
          <a:solidFill>
            <a:srgbClr val="FBC038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urmeGeometricSans4 Regula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843" y="3238589"/>
            <a:ext cx="7736486" cy="135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435" y="406681"/>
            <a:ext cx="4491583" cy="2292426"/>
          </a:xfrm>
          <a:prstGeom prst="rect">
            <a:avLst/>
          </a:prstGeom>
        </p:spPr>
      </p:pic>
      <p:sp>
        <p:nvSpPr>
          <p:cNvPr id="9" name="TextBox 10"/>
          <p:cNvSpPr txBox="1">
            <a:spLocks noChangeArrowheads="1"/>
          </p:cNvSpPr>
          <p:nvPr userDrawn="1"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PRESENTATION |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41" r:id="rId2"/>
    <p:sldLayoutId id="2147483742" r:id="rId3"/>
  </p:sldLayoutIdLst>
  <p:hf sldNum="0" hdr="0" ftr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16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36550" indent="-336550" algn="l" defTabSz="912813" rtl="0" eaLnBrk="1" fontAlgn="base" hangingPunct="1"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buChar char="+"/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684213" indent="-227013" algn="l" defTabSz="912813" rtl="0" eaLnBrk="1" fontAlgn="base" hangingPunct="1">
        <a:spcBef>
          <a:spcPts val="600"/>
        </a:spcBef>
        <a:spcAft>
          <a:spcPct val="0"/>
        </a:spcAft>
        <a:buSzPct val="100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1" fontAlgn="base" hangingPunct="1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1" fontAlgn="base" hangingPunct="1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53390604-220B-DE46-BA62-AFC5239DDE37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sp>
        <p:nvSpPr>
          <p:cNvPr id="2053" name="Title Placeholder 6"/>
          <p:cNvSpPr>
            <a:spLocks noGrp="1"/>
          </p:cNvSpPr>
          <p:nvPr>
            <p:ph type="title"/>
          </p:nvPr>
        </p:nvSpPr>
        <p:spPr bwMode="auto">
          <a:xfrm>
            <a:off x="239712" y="3898900"/>
            <a:ext cx="4561933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597275"/>
          </a:xfrm>
          <a:prstGeom prst="rect">
            <a:avLst/>
          </a:prstGeom>
          <a:solidFill>
            <a:srgbClr val="AF44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2188" y="3898900"/>
            <a:ext cx="4170362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2400" b="1" kern="1200" dirty="0">
          <a:solidFill>
            <a:srgbClr val="FFC320"/>
          </a:solidFill>
          <a:latin typeface="HurmeGeometricSans4-SemiBold" charset="0"/>
          <a:ea typeface="HurmeGeometricSans4-SemiBold" charset="0"/>
          <a:cs typeface="HurmeGeometricSans4-SemiBold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6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7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21AFEAD-4FDA-5A42-A028-D90A4FF8C767}" type="slidenum">
              <a:rPr lang="en-US" sz="80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6147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567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47" r:id="rId4"/>
    <p:sldLayoutId id="2147483748" r:id="rId5"/>
    <p:sldLayoutId id="2147483749" r:id="rId6"/>
    <p:sldLayoutId id="2147483753" r:id="rId7"/>
    <p:sldLayoutId id="2147483724" r:id="rId8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342900" indent="-342900" algn="l" defTabSz="912813" rtl="0" eaLnBrk="0" fontAlgn="base" hangingPunct="0">
        <a:lnSpc>
          <a:spcPts val="1425"/>
        </a:lnSpc>
        <a:spcBef>
          <a:spcPts val="2000"/>
        </a:spcBef>
        <a:spcAft>
          <a:spcPct val="0"/>
        </a:spcAft>
        <a:buClr>
          <a:schemeClr val="tx2"/>
        </a:buClr>
        <a:buSzPct val="100000"/>
        <a:buFont typeface="Lucida Grande" charset="0"/>
        <a:defRPr sz="11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marL="455613" indent="1588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906463" indent="7938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360488" indent="111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1830388" indent="-1588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F6D761C5-FD9B-A44D-93D8-05AFE978B6B0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PRESENTATION </a:t>
            </a:r>
            <a:r>
              <a:rPr lang="en-US" sz="800" dirty="0">
                <a:solidFill>
                  <a:srgbClr val="A8B307"/>
                </a:solidFill>
                <a:latin typeface="HurmeGeometricSans4 Regular" charset="0"/>
                <a:cs typeface="HurmeGeometricSans4 Regular" charset="0"/>
              </a:rPr>
              <a:t>|</a:t>
            </a: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 2014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230938" cy="5143500"/>
          </a:xfrm>
          <a:prstGeom prst="rect">
            <a:avLst/>
          </a:prstGeom>
          <a:solidFill>
            <a:srgbClr val="E776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urmeGeometricSans4 Regular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64300" y="874713"/>
            <a:ext cx="22225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4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14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/>
        <a:buChar char="•"/>
        <a:defRPr sz="14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228600" indent="228600" algn="l" defTabSz="912813" rtl="0" eaLnBrk="0" fontAlgn="base" hangingPunct="0">
        <a:spcBef>
          <a:spcPts val="600"/>
        </a:spcBef>
        <a:spcAft>
          <a:spcPct val="0"/>
        </a:spcAft>
        <a:buSzPct val="100000"/>
        <a:buFont typeface="Lucida Grande" charset="0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2pPr>
      <a:lvl3pPr marL="1135063" indent="-227013" algn="l" defTabSz="912813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3pPr>
      <a:lvl4pPr marL="15890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4pPr>
      <a:lvl5pPr marL="2058988" indent="-227013" algn="l" defTabSz="912813" rtl="0" eaLnBrk="0" fontAlgn="base" hangingPunct="0">
        <a:spcBef>
          <a:spcPts val="600"/>
        </a:spcBef>
        <a:spcAft>
          <a:spcPct val="0"/>
        </a:spcAft>
        <a:buSzPct val="75000"/>
        <a:buFont typeface="Lucida Grande" charset="0"/>
        <a:buChar char="-"/>
        <a:defRPr sz="1200" kern="1200">
          <a:solidFill>
            <a:srgbClr val="6A5C4B"/>
          </a:solidFill>
          <a:latin typeface="Gotham Book"/>
          <a:ea typeface="ＭＳ Ｐゴシック" charset="0"/>
          <a:cs typeface="Gotham Book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0"/>
          <p:cNvSpPr txBox="1">
            <a:spLocks noChangeArrowheads="1"/>
          </p:cNvSpPr>
          <p:nvPr/>
        </p:nvSpPr>
        <p:spPr bwMode="auto">
          <a:xfrm>
            <a:off x="8615363" y="4846638"/>
            <a:ext cx="29525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fld id="{4311CAE3-3F52-9742-9910-6DA9099022E5}" type="slidenum">
              <a:rPr lang="en-US" sz="80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pPr>
                <a:defRPr/>
              </a:pPr>
              <a:t>‹#›</a:t>
            </a:fld>
            <a:endParaRPr lang="en-US" sz="800" dirty="0">
              <a:solidFill>
                <a:srgbClr val="6A5C4B"/>
              </a:solidFill>
              <a:latin typeface="HurmeGeometricSans4 Regular" charset="0"/>
              <a:cs typeface="HurmeGeometricSans4 Regular" charset="0"/>
            </a:endParaRPr>
          </a:p>
        </p:txBody>
      </p:sp>
      <p:sp>
        <p:nvSpPr>
          <p:cNvPr id="122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2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239713" y="4846638"/>
            <a:ext cx="80025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Gotham Book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Book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6A5C4B"/>
                </a:solidFill>
                <a:latin typeface="HurmeGeometricSans4 Regular" charset="0"/>
                <a:cs typeface="HurmeGeometricSans4 Regular" charset="0"/>
              </a:rPr>
              <a:t>HIVE SESSION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7789" y="4806280"/>
            <a:ext cx="567771" cy="3047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6" r:id="rId2"/>
    <p:sldLayoutId id="2147483737" r:id="rId3"/>
    <p:sldLayoutId id="2147483731" r:id="rId4"/>
    <p:sldLayoutId id="2147483738" r:id="rId5"/>
    <p:sldLayoutId id="2147483734" r:id="rId6"/>
    <p:sldLayoutId id="2147483739" r:id="rId7"/>
    <p:sldLayoutId id="2147483754" r:id="rId8"/>
    <p:sldLayoutId id="2147483756" r:id="rId9"/>
  </p:sldLayoutIdLst>
  <p:hf sldNum="0" hdr="0" ftr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1800" kern="1200">
          <a:solidFill>
            <a:srgbClr val="6A5C4B"/>
          </a:solidFill>
          <a:latin typeface="Hurme Geometric Sans 4" charset="0"/>
          <a:ea typeface="Hurme Geometric Sans 4" charset="0"/>
          <a:cs typeface="Hurme Geometric Sans 4" charset="0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000">
          <a:solidFill>
            <a:srgbClr val="6A5C4B"/>
          </a:solidFill>
          <a:latin typeface="Gotham Book" charset="0"/>
          <a:ea typeface="ＭＳ Ｐゴシック" charset="0"/>
        </a:defRPr>
      </a:lvl9pPr>
    </p:titleStyle>
    <p:bodyStyle>
      <a:lvl1pPr marL="171450" indent="-1714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1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1pPr>
      <a:lvl2pPr marL="569913" indent="-112713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2pPr>
      <a:lvl3pPr marL="1028700" indent="-120650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100000"/>
        <a:buFont typeface="Arial" charset="0"/>
        <a:buChar char="•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3pPr>
      <a:lvl4pPr marL="1484313" indent="-122238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4pPr>
      <a:lvl5pPr marL="1943100" indent="-111125" algn="l" defTabSz="912813" rtl="0" eaLnBrk="0" fontAlgn="base" hangingPunct="0">
        <a:spcBef>
          <a:spcPts val="600"/>
        </a:spcBef>
        <a:spcAft>
          <a:spcPct val="0"/>
        </a:spcAft>
        <a:buClr>
          <a:srgbClr val="5C4F47"/>
        </a:buClr>
        <a:buSzPct val="75000"/>
        <a:buFont typeface="Lucida Grande" charset="0"/>
        <a:buChar char="-"/>
        <a:defRPr sz="1000" kern="1200">
          <a:solidFill>
            <a:srgbClr val="6A5C4B"/>
          </a:solidFill>
          <a:latin typeface="HurmeGeometricSans4 Regular" charset="0"/>
          <a:ea typeface="ＭＳ Ｐゴシック" charset="0"/>
          <a:cs typeface="HurmeGeometricSans4 Regular" charset="0"/>
        </a:defRPr>
      </a:lvl5pPr>
      <a:lvl6pPr marL="2514316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3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5" algn="l" defTabSz="91429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3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34315" y="1577975"/>
            <a:ext cx="8675370" cy="993775"/>
          </a:xfrm>
        </p:spPr>
        <p:txBody>
          <a:bodyPr/>
          <a:lstStyle/>
          <a:p>
            <a:r>
              <a:rPr lang="en-US" dirty="0"/>
              <a:t>Using Pollination Messaging to Entice Food &amp; Beverage Manufacturers</a:t>
            </a:r>
          </a:p>
        </p:txBody>
      </p:sp>
    </p:spTree>
    <p:extLst>
      <p:ext uri="{BB962C8B-B14F-4D97-AF65-F5344CB8AC3E}">
        <p14:creationId xmlns:p14="http://schemas.microsoft.com/office/powerpoint/2010/main" val="280872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640033" y="754421"/>
            <a:ext cx="7523665" cy="1817329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pPr algn="l" fontAlgn="base"/>
            <a:r>
              <a:rPr lang="en-US" sz="3600" b="1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91% of consumers are more likely to buy from a company that supports social or environmental issues.</a:t>
            </a:r>
            <a:endParaRPr lang="en-US" sz="3600" b="0" i="0" u="none" strike="noStrike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9CF42-2BA1-2067-F6D8-19E05A5A3A61}"/>
              </a:ext>
            </a:extLst>
          </p:cNvPr>
          <p:cNvSpPr txBox="1"/>
          <p:nvPr/>
        </p:nvSpPr>
        <p:spPr>
          <a:xfrm>
            <a:off x="640033" y="3173818"/>
            <a:ext cx="7947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3000" b="1" i="0" u="none" strike="noStrike" dirty="0">
                <a:solidFill>
                  <a:schemeClr val="bg1"/>
                </a:solidFill>
                <a:effectLst/>
                <a:highlight>
                  <a:srgbClr val="F99E3F"/>
                </a:highlight>
                <a:latin typeface="Hurme Geometric Sans 4" panose="020B0500020000000000" pitchFamily="34" charset="77"/>
              </a:rPr>
              <a:t>Spending on cause-related marketing is expected to reach $3.96 billion in 2022</a:t>
            </a:r>
            <a:endParaRPr lang="en-US" sz="3000" b="0" i="0" u="none" strike="noStrike" dirty="0">
              <a:solidFill>
                <a:schemeClr val="bg1"/>
              </a:solidFill>
              <a:effectLst/>
              <a:highlight>
                <a:srgbClr val="F99E3F"/>
              </a:highlight>
              <a:latin typeface="Hurme Geometric Sans 4" panose="020B050002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4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F0631-426E-AECB-35CA-0A20B8AA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074" y="513116"/>
            <a:ext cx="6771851" cy="1551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4E7A8-B3F9-2121-822A-203E881D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75" y="2619047"/>
            <a:ext cx="1551369" cy="1551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BB56AC-780F-1E07-0880-8F45F9B15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98" y="2619047"/>
            <a:ext cx="1456777" cy="1456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7AE9A7-B019-35C1-48DF-D90D16A6A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090" y="2508170"/>
            <a:ext cx="1551370" cy="1551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DD458-03E4-4BC5-F898-1F4B51613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032" y="2571750"/>
            <a:ext cx="1551370" cy="1551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B01B94-075A-CC20-883A-B1123A09C8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063" y="2571750"/>
            <a:ext cx="1692930" cy="169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6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A0DCDAD-BDCB-F941-BF21-587C0C8A30F0}"/>
              </a:ext>
            </a:extLst>
          </p:cNvPr>
          <p:cNvSpPr txBox="1">
            <a:spLocks/>
          </p:cNvSpPr>
          <p:nvPr/>
        </p:nvSpPr>
        <p:spPr>
          <a:xfrm>
            <a:off x="516465" y="422069"/>
            <a:ext cx="4969935" cy="1689462"/>
          </a:xfrm>
        </p:spPr>
        <p:txBody>
          <a:bodyPr>
            <a:noAutofit/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6A5C4B"/>
                </a:solidFill>
                <a:latin typeface="Gotham Book"/>
                <a:ea typeface="ＭＳ Ｐゴシック" charset="0"/>
                <a:cs typeface="Gotham Book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rgbClr val="6A5C4B"/>
                </a:solidFill>
                <a:latin typeface="Gotham Book" charset="0"/>
                <a:ea typeface="ＭＳ Ｐゴシック" charset="0"/>
              </a:defRPr>
            </a:lvl9pPr>
          </a:lstStyle>
          <a:p>
            <a:endParaRPr lang="en-US" sz="1800" dirty="0">
              <a:solidFill>
                <a:schemeClr val="tx1"/>
              </a:solidFill>
              <a:latin typeface="Hurme Geometric Sans 4" panose="020B0500020000000000" pitchFamily="34" charset="77"/>
              <a:ea typeface="Hurme Geometric Sans 4" charset="0"/>
              <a:cs typeface="Hurme Geometric Sans 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A3B818-477D-2A21-898B-2528F06B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544043"/>
            <a:ext cx="3929290" cy="39292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3F04AAD-5B4F-16B6-D356-F0D3533E6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56" y="1410564"/>
            <a:ext cx="4049922" cy="21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21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Honey bees and pollination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17254"/>
            <a:ext cx="4654296" cy="254477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About 1/3 of the U.S. diet is derived from honey bee pollinated plants.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About 35% of the calories we consume comes from honey bee pollinated fruits, nuts and vegetables.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There are 90 different crops that are reliant on beekeepers and honey bees. </a:t>
            </a:r>
          </a:p>
        </p:txBody>
      </p:sp>
      <p:pic>
        <p:nvPicPr>
          <p:cNvPr id="6" name="Picture 5" descr="AlmondTre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0092" y="1417254"/>
            <a:ext cx="3883908" cy="29160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26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105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Honey bees and pollination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E8DCBB-1E76-E540-A924-CCABDDA759CE}"/>
              </a:ext>
            </a:extLst>
          </p:cNvPr>
          <p:cNvSpPr txBox="1"/>
          <p:nvPr/>
        </p:nvSpPr>
        <p:spPr>
          <a:xfrm>
            <a:off x="457200" y="897898"/>
            <a:ext cx="8526162" cy="4245603"/>
          </a:xfrm>
          <a:prstGeom prst="rect">
            <a:avLst/>
          </a:prstGeom>
          <a:noFill/>
        </p:spPr>
        <p:txBody>
          <a:bodyPr wrap="square" numCol="5" spcCol="182880" rtlCol="0">
            <a:spAutoFit/>
          </a:bodyPr>
          <a:lstStyle/>
          <a:p>
            <a:r>
              <a:rPr lang="en-US" sz="1200" dirty="0">
                <a:latin typeface="Hurme Geometric Sans 4" panose="020B0500020000000000" pitchFamily="34" charset="77"/>
              </a:rPr>
              <a:t>Alfalfa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Allspice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Almonds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Alsike clover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Apples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Avocado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Berseem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Blackberries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Blueberries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Buckwheat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Cacao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Cantaloupe</a:t>
            </a: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Carambolo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Casaba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Cardamom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Cashew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Celeriac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Chayote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Cherries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Chinese gooseberry Cicer milkvetch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Cinnamon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Citron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Clovers, minor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Cranberries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Crenshaw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Crimson clover</a:t>
            </a: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Crownvetch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Cucumbers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Currants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Cut flower seeds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Dewberry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Drug plants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Eggplants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Garlic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Gooseberries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Herbs (spices)</a:t>
            </a: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Honeyball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Honeydew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Huckleberry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Jujube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Kenaf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Kiwi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Kohlrabi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Kola nut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Lavender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Litchi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Longan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Lotus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Macadamia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Mango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Mustard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Nectarines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Niger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Nutmeg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Parsley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Parsnip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Passion fruit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Peaches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Pears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Persimmon</a:t>
            </a: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Pimenta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Plums &amp; prunes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Pummelo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Pumpkin &amp; squash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Quinine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Radish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Rape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Raspberries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Red clover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Rutabagas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Sainfoin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Sapote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Sunflower</a:t>
            </a: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Sweetclovers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 err="1">
                <a:latin typeface="Hurme Geometric Sans 4" panose="020B0500020000000000" pitchFamily="34" charset="77"/>
              </a:rPr>
              <a:t>Sweetvetch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Tangelo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Tangerine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Tea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Trefoils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Tung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Turnips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Vegetable seeds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Artichoke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Asparagus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Caraway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Carrots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Celery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Chicory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Chives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Cole crops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Broccoli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Brussels sprouts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Cabbage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Cauliflower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Collards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Hurme Geometric Sans 4" panose="020B0500020000000000" pitchFamily="34" charset="77"/>
              </a:rPr>
              <a:t>Kale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Hurme Geometric Sans 4" panose="020B0500020000000000" pitchFamily="34" charset="77"/>
              </a:rPr>
              <a:t>Tendergreens</a:t>
            </a:r>
            <a:endParaRPr lang="en-US" sz="1200" dirty="0">
              <a:latin typeface="Hurme Geometric Sans 4" panose="020B0500020000000000" pitchFamily="34" charset="77"/>
            </a:endParaRPr>
          </a:p>
          <a:p>
            <a:r>
              <a:rPr lang="en-US" sz="1200" dirty="0">
                <a:latin typeface="Hurme Geometric Sans 4" panose="020B0500020000000000" pitchFamily="34" charset="77"/>
              </a:rPr>
              <a:t>Coriander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Dill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Fennel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Leek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Onion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Persian melon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Vetch (hairy)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Welsh onion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Watermelon</a:t>
            </a:r>
          </a:p>
          <a:p>
            <a:r>
              <a:rPr lang="en-US" sz="1200" dirty="0">
                <a:latin typeface="Hurme Geometric Sans 4" panose="020B0500020000000000" pitchFamily="34" charset="77"/>
              </a:rPr>
              <a:t>White clove</a:t>
            </a:r>
          </a:p>
        </p:txBody>
      </p:sp>
    </p:spTree>
    <p:extLst>
      <p:ext uri="{BB962C8B-B14F-4D97-AF65-F5344CB8AC3E}">
        <p14:creationId xmlns:p14="http://schemas.microsoft.com/office/powerpoint/2010/main" val="402645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E8DCBB-1E76-E540-A924-CCABDDA759CE}"/>
              </a:ext>
            </a:extLst>
          </p:cNvPr>
          <p:cNvSpPr txBox="1"/>
          <p:nvPr/>
        </p:nvSpPr>
        <p:spPr>
          <a:xfrm>
            <a:off x="457200" y="897898"/>
            <a:ext cx="4892040" cy="3477875"/>
          </a:xfrm>
          <a:prstGeom prst="rect">
            <a:avLst/>
          </a:prstGeom>
          <a:noFill/>
        </p:spPr>
        <p:txBody>
          <a:bodyPr wrap="square" numCol="1" spcCol="182880" rtlCol="0">
            <a:spAutoFit/>
          </a:bodyPr>
          <a:lstStyle/>
          <a:p>
            <a:r>
              <a:rPr lang="en-US" sz="2000" b="1" dirty="0">
                <a:latin typeface="Hurme Geometric Sans 4" panose="020B0500020000000000" pitchFamily="34" charset="77"/>
              </a:rPr>
              <a:t>Ingredients: </a:t>
            </a:r>
            <a:r>
              <a:rPr lang="en-US" sz="2000" b="1" dirty="0">
                <a:solidFill>
                  <a:srgbClr val="FF0000"/>
                </a:solidFill>
                <a:latin typeface="Hurme Geometric Sans 4" panose="020B0500020000000000" pitchFamily="34" charset="77"/>
              </a:rPr>
              <a:t>Freshly Ground Almond Butter</a:t>
            </a:r>
            <a:r>
              <a:rPr lang="en-US" sz="2000" dirty="0">
                <a:latin typeface="Hurme Geometric Sans 4" panose="020B0500020000000000" pitchFamily="34" charset="77"/>
              </a:rPr>
              <a:t>, Whey Protein Isolate, </a:t>
            </a:r>
            <a:r>
              <a:rPr lang="en-US" sz="2000" b="1" dirty="0">
                <a:solidFill>
                  <a:srgbClr val="FF0000"/>
                </a:solidFill>
                <a:latin typeface="Hurme Geometric Sans 4" panose="020B0500020000000000" pitchFamily="34" charset="77"/>
              </a:rPr>
              <a:t>Honey</a:t>
            </a:r>
            <a:r>
              <a:rPr lang="en-US" sz="2000" dirty="0">
                <a:latin typeface="Hurme Geometric Sans 4" panose="020B0500020000000000" pitchFamily="34" charset="77"/>
              </a:rPr>
              <a:t>, Organic Brown Rice Syrup, Certified</a:t>
            </a:r>
          </a:p>
          <a:p>
            <a:r>
              <a:rPr lang="en-US" sz="2000" dirty="0">
                <a:latin typeface="Hurme Geometric Sans 4" panose="020B0500020000000000" pitchFamily="34" charset="77"/>
              </a:rPr>
              <a:t>Organic Gluten Free Oats, </a:t>
            </a:r>
            <a:r>
              <a:rPr lang="en-US" sz="2000" b="1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Coconut Flakes</a:t>
            </a:r>
            <a:r>
              <a:rPr lang="en-US" sz="2000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,</a:t>
            </a:r>
            <a:r>
              <a:rPr lang="en-US" sz="2000" dirty="0">
                <a:latin typeface="Hurme Geometric Sans 4" panose="020B0500020000000000" pitchFamily="34" charset="77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urme Geometric Sans 4" panose="020B0500020000000000" pitchFamily="34" charset="77"/>
              </a:rPr>
              <a:t>Diced Almonds</a:t>
            </a:r>
            <a:r>
              <a:rPr lang="en-US" sz="2000" dirty="0">
                <a:latin typeface="Hurme Geometric Sans 4" panose="020B0500020000000000" pitchFamily="34" charset="77"/>
              </a:rPr>
              <a:t>, </a:t>
            </a:r>
            <a:r>
              <a:rPr lang="en-US" sz="2000" b="1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Organic Coconut Oil</a:t>
            </a:r>
            <a:r>
              <a:rPr lang="en-US" sz="2000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, </a:t>
            </a:r>
            <a:r>
              <a:rPr lang="en-US" sz="2000" b="1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Organic Flax Seed Meal</a:t>
            </a:r>
            <a:r>
              <a:rPr lang="en-US" sz="2000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, </a:t>
            </a:r>
            <a:r>
              <a:rPr lang="en-US" sz="2000" dirty="0">
                <a:latin typeface="Hurme Geometric Sans 4" panose="020B0500020000000000" pitchFamily="34" charset="77"/>
              </a:rPr>
              <a:t>Organic Tapioca Flour, </a:t>
            </a:r>
            <a:r>
              <a:rPr lang="en-US" sz="2000" b="1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Organic Coconut Sugar Crystals</a:t>
            </a:r>
            <a:r>
              <a:rPr lang="en-US" sz="2000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,</a:t>
            </a:r>
            <a:r>
              <a:rPr lang="en-US" sz="2000" dirty="0">
                <a:latin typeface="Hurme Geometric Sans 4" panose="020B0500020000000000" pitchFamily="34" charset="77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Hurme Geometric Sans 4" panose="020B0500020000000000" pitchFamily="34" charset="77"/>
              </a:rPr>
              <a:t>Non-GMO Sunflower Lecithin (An Emulsifier</a:t>
            </a:r>
            <a:r>
              <a:rPr lang="en-US" sz="2000" dirty="0">
                <a:latin typeface="Hurme Geometric Sans 4" panose="020B0500020000000000" pitchFamily="34" charset="77"/>
              </a:rPr>
              <a:t>), Sea Salt, </a:t>
            </a:r>
            <a:r>
              <a:rPr lang="en-US" sz="2000" b="1" dirty="0">
                <a:solidFill>
                  <a:srgbClr val="FFC000"/>
                </a:solidFill>
                <a:latin typeface="Hurme Geometric Sans 4" panose="020B0500020000000000" pitchFamily="34" charset="77"/>
              </a:rPr>
              <a:t>Organic Vanilla Extract</a:t>
            </a:r>
            <a:r>
              <a:rPr lang="en-US" sz="2000" dirty="0">
                <a:latin typeface="Hurme Geometric Sans 4" panose="020B0500020000000000" pitchFamily="34" charset="77"/>
              </a:rPr>
              <a:t>, </a:t>
            </a:r>
            <a:r>
              <a:rPr lang="en-US" sz="2000" b="1" dirty="0">
                <a:solidFill>
                  <a:srgbClr val="FF0000"/>
                </a:solidFill>
                <a:latin typeface="Hurme Geometric Sans 4" panose="020B0500020000000000" pitchFamily="34" charset="77"/>
              </a:rPr>
              <a:t>Organic Cinnamon</a:t>
            </a:r>
            <a:r>
              <a:rPr lang="en-US" sz="2000" dirty="0">
                <a:latin typeface="Hurme Geometric Sans 4" panose="020B0500020000000000" pitchFamily="34" charset="77"/>
              </a:rPr>
              <a:t>.</a:t>
            </a:r>
          </a:p>
        </p:txBody>
      </p:sp>
      <p:pic>
        <p:nvPicPr>
          <p:cNvPr id="5" name="Picture 4" descr="A picture containing text, bottle, close&#10;&#10;Description automatically generated">
            <a:extLst>
              <a:ext uri="{FF2B5EF4-FFF2-40B4-BE49-F238E27FC236}">
                <a16:creationId xmlns:a16="http://schemas.microsoft.com/office/drawing/2014/main" id="{3F0BE119-D0BC-5F3E-CC73-44D5C4A92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882" y="0"/>
            <a:ext cx="20940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7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4EB227-815A-2963-B5CD-19B05682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546"/>
            <a:ext cx="9117105" cy="4089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5000" b="1" dirty="0">
                <a:latin typeface="Hurme Geometric Sans 4" panose="020B0500020000000000" pitchFamily="34" charset="77"/>
              </a:rPr>
              <a:t>Email questions to </a:t>
            </a:r>
            <a:r>
              <a:rPr lang="en-US" sz="5000" b="1" dirty="0" err="1">
                <a:latin typeface="Hurme Geometric Sans 4" panose="020B0500020000000000" pitchFamily="34" charset="77"/>
              </a:rPr>
              <a:t>keith@honey.com</a:t>
            </a:r>
            <a:endParaRPr lang="en-US" sz="5000" dirty="0">
              <a:latin typeface="Hurme Geometric Sans 4" panose="020B050002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5451726"/>
      </p:ext>
    </p:extLst>
  </p:cSld>
  <p:clrMapOvr>
    <a:masterClrMapping/>
  </p:clrMapOvr>
</p:sld>
</file>

<file path=ppt/theme/theme1.xml><?xml version="1.0" encoding="utf-8"?>
<a:theme xmlns:a="http://schemas.openxmlformats.org/drawingml/2006/main" name="SRG_Cherry_Template_R1">
  <a:themeElements>
    <a:clrScheme name="Custom 3">
      <a:dk1>
        <a:srgbClr val="FFFFFF"/>
      </a:dk1>
      <a:lt1>
        <a:srgbClr val="543C2E"/>
      </a:lt1>
      <a:dk2>
        <a:srgbClr val="FFFFFF"/>
      </a:dk2>
      <a:lt2>
        <a:srgbClr val="A7A9AC"/>
      </a:lt2>
      <a:accent1>
        <a:srgbClr val="FFFFFF"/>
      </a:accent1>
      <a:accent2>
        <a:srgbClr val="FFC22E"/>
      </a:accent2>
      <a:accent3>
        <a:srgbClr val="933750"/>
      </a:accent3>
      <a:accent4>
        <a:srgbClr val="E97724"/>
      </a:accent4>
      <a:accent5>
        <a:srgbClr val="AF4561"/>
      </a:accent5>
      <a:accent6>
        <a:srgbClr val="62BB46"/>
      </a:accent6>
      <a:hlink>
        <a:srgbClr val="543C2E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SRG_TEMP_WIDESCREEN_8_2012">
  <a:themeElements>
    <a:clrScheme name="Custom 2">
      <a:dk1>
        <a:srgbClr val="FFFFFF"/>
      </a:dk1>
      <a:lt1>
        <a:srgbClr val="6A5C4B"/>
      </a:lt1>
      <a:dk2>
        <a:srgbClr val="FFFFFF"/>
      </a:dk2>
      <a:lt2>
        <a:srgbClr val="7BA359"/>
      </a:lt2>
      <a:accent1>
        <a:srgbClr val="A9D781"/>
      </a:accent1>
      <a:accent2>
        <a:srgbClr val="3766B0"/>
      </a:accent2>
      <a:accent3>
        <a:srgbClr val="E7CF00"/>
      </a:accent3>
      <a:accent4>
        <a:srgbClr val="EF7727"/>
      </a:accent4>
      <a:accent5>
        <a:srgbClr val="DC4915"/>
      </a:accent5>
      <a:accent6>
        <a:srgbClr val="8B0E04"/>
      </a:accent6>
      <a:hlink>
        <a:srgbClr val="5BB7A4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SRG_TEMP_WIDESCREEN_8_2012">
  <a:themeElements>
    <a:clrScheme name="SRG Brand 2014">
      <a:dk1>
        <a:srgbClr val="FFFFFF"/>
      </a:dk1>
      <a:lt1>
        <a:srgbClr val="5C4F47"/>
      </a:lt1>
      <a:dk2>
        <a:srgbClr val="FFFFFF"/>
      </a:dk2>
      <a:lt2>
        <a:srgbClr val="A7A9AC"/>
      </a:lt2>
      <a:accent1>
        <a:srgbClr val="FFFFFF"/>
      </a:accent1>
      <a:accent2>
        <a:srgbClr val="A8B307"/>
      </a:accent2>
      <a:accent3>
        <a:srgbClr val="CB2A1A"/>
      </a:accent3>
      <a:accent4>
        <a:srgbClr val="730050"/>
      </a:accent4>
      <a:accent5>
        <a:srgbClr val="3585A5"/>
      </a:accent5>
      <a:accent6>
        <a:srgbClr val="0D6740"/>
      </a:accent6>
      <a:hlink>
        <a:srgbClr val="000000"/>
      </a:hlink>
      <a:folHlink>
        <a:srgbClr val="EEEDE6"/>
      </a:folHlink>
    </a:clrScheme>
    <a:fontScheme name="SRG PRESENTATION FONT">
      <a:majorFont>
        <a:latin typeface="Gotham Light"/>
        <a:ea typeface=""/>
        <a:cs typeface=""/>
      </a:majorFont>
      <a:minorFont>
        <a:latin typeface="Gotham Book"/>
        <a:ea typeface=""/>
        <a:cs typeface="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SRG_rorshach_final</Template>
  <TotalTime>9585</TotalTime>
  <Words>312</Words>
  <Application>Microsoft Macintosh PowerPoint</Application>
  <PresentationFormat>On-screen Show (16:9)</PresentationFormat>
  <Paragraphs>120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Arial</vt:lpstr>
      <vt:lpstr>Calibri</vt:lpstr>
      <vt:lpstr>Gotham Book</vt:lpstr>
      <vt:lpstr>HeartAndSoul</vt:lpstr>
      <vt:lpstr>Hurme Geometric Sans 4</vt:lpstr>
      <vt:lpstr>HurmeGeometricSans4 Light</vt:lpstr>
      <vt:lpstr>HurmeGeometricSans4 Regular</vt:lpstr>
      <vt:lpstr>HurmeGeometricSans4-Light</vt:lpstr>
      <vt:lpstr>HurmeGeometricSans4-SemiBold</vt:lpstr>
      <vt:lpstr>HurmeGeometricSans4-Thin</vt:lpstr>
      <vt:lpstr>Lucida Grande</vt:lpstr>
      <vt:lpstr>Open Sans</vt:lpstr>
      <vt:lpstr>SRG_Cherry_Template_R1</vt:lpstr>
      <vt:lpstr>SRG_TEMP_WIDESCREEN_8_2012</vt:lpstr>
      <vt:lpstr>8_SRG_TEMP_WIDESCREEN_8_2012</vt:lpstr>
      <vt:lpstr>10_SRG_TEMP_WIDESCREEN_8_2012</vt:lpstr>
      <vt:lpstr>5_SRG_TEMP_WIDESCREEN_8_2012</vt:lpstr>
      <vt:lpstr>Using Pollination Messaging to Entice Food &amp; Beverage Manufacturers</vt:lpstr>
      <vt:lpstr>PowerPoint Presentation</vt:lpstr>
      <vt:lpstr>PowerPoint Presentation</vt:lpstr>
      <vt:lpstr>PowerPoint Presentation</vt:lpstr>
      <vt:lpstr>Honey bees and pollination</vt:lpstr>
      <vt:lpstr>Honey bees and pollination</vt:lpstr>
      <vt:lpstr>PowerPoint Presentation</vt:lpstr>
      <vt:lpstr>Email questions to keith@honey.com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| AWESOME PRESENTATION  FEBRUARY 2014</dc:title>
  <dc:subject/>
  <dc:creator>David Aragon</dc:creator>
  <cp:keywords/>
  <dc:description/>
  <cp:lastModifiedBy>Keith Seiz</cp:lastModifiedBy>
  <cp:revision>376</cp:revision>
  <cp:lastPrinted>2017-05-05T14:38:04Z</cp:lastPrinted>
  <dcterms:created xsi:type="dcterms:W3CDTF">2015-12-18T03:54:44Z</dcterms:created>
  <dcterms:modified xsi:type="dcterms:W3CDTF">2023-05-23T16:06:42Z</dcterms:modified>
  <cp:category/>
</cp:coreProperties>
</file>